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119"/>
  </p:notesMasterIdLst>
  <p:sldIdLst>
    <p:sldId id="256" r:id="rId2"/>
    <p:sldId id="257" r:id="rId3"/>
    <p:sldId id="258" r:id="rId4"/>
    <p:sldId id="259" r:id="rId5"/>
    <p:sldId id="272" r:id="rId6"/>
    <p:sldId id="349" r:id="rId7"/>
    <p:sldId id="350" r:id="rId8"/>
    <p:sldId id="351" r:id="rId9"/>
    <p:sldId id="352" r:id="rId10"/>
    <p:sldId id="353" r:id="rId11"/>
    <p:sldId id="354" r:id="rId12"/>
    <p:sldId id="344" r:id="rId13"/>
    <p:sldId id="262" r:id="rId14"/>
    <p:sldId id="263" r:id="rId15"/>
    <p:sldId id="264" r:id="rId16"/>
    <p:sldId id="345" r:id="rId17"/>
    <p:sldId id="265" r:id="rId18"/>
    <p:sldId id="346" r:id="rId19"/>
    <p:sldId id="266" r:id="rId20"/>
    <p:sldId id="347" r:id="rId21"/>
    <p:sldId id="267" r:id="rId22"/>
    <p:sldId id="268" r:id="rId23"/>
    <p:sldId id="269" r:id="rId24"/>
    <p:sldId id="271" r:id="rId25"/>
    <p:sldId id="289" r:id="rId26"/>
    <p:sldId id="287" r:id="rId27"/>
    <p:sldId id="355" r:id="rId28"/>
    <p:sldId id="288" r:id="rId29"/>
    <p:sldId id="290" r:id="rId30"/>
    <p:sldId id="356" r:id="rId31"/>
    <p:sldId id="291" r:id="rId32"/>
    <p:sldId id="357" r:id="rId33"/>
    <p:sldId id="300" r:id="rId34"/>
    <p:sldId id="358" r:id="rId35"/>
    <p:sldId id="359" r:id="rId36"/>
    <p:sldId id="293" r:id="rId37"/>
    <p:sldId id="360" r:id="rId38"/>
    <p:sldId id="295" r:id="rId39"/>
    <p:sldId id="361" r:id="rId40"/>
    <p:sldId id="296" r:id="rId41"/>
    <p:sldId id="362" r:id="rId42"/>
    <p:sldId id="299" r:id="rId43"/>
    <p:sldId id="363" r:id="rId44"/>
    <p:sldId id="364" r:id="rId45"/>
    <p:sldId id="365" r:id="rId46"/>
    <p:sldId id="366" r:id="rId47"/>
    <p:sldId id="367" r:id="rId48"/>
    <p:sldId id="303" r:id="rId49"/>
    <p:sldId id="368" r:id="rId50"/>
    <p:sldId id="369" r:id="rId51"/>
    <p:sldId id="370" r:id="rId52"/>
    <p:sldId id="341" r:id="rId53"/>
    <p:sldId id="333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37" r:id="rId62"/>
    <p:sldId id="378" r:id="rId63"/>
    <p:sldId id="343" r:id="rId64"/>
    <p:sldId id="338" r:id="rId65"/>
    <p:sldId id="379" r:id="rId66"/>
    <p:sldId id="380" r:id="rId67"/>
    <p:sldId id="381" r:id="rId68"/>
    <p:sldId id="382" r:id="rId69"/>
    <p:sldId id="383" r:id="rId70"/>
    <p:sldId id="384" r:id="rId71"/>
    <p:sldId id="385" r:id="rId72"/>
    <p:sldId id="386" r:id="rId73"/>
    <p:sldId id="387" r:id="rId74"/>
    <p:sldId id="388" r:id="rId75"/>
    <p:sldId id="282" r:id="rId76"/>
    <p:sldId id="270" r:id="rId77"/>
    <p:sldId id="273" r:id="rId78"/>
    <p:sldId id="274" r:id="rId79"/>
    <p:sldId id="275" r:id="rId80"/>
    <p:sldId id="276" r:id="rId81"/>
    <p:sldId id="277" r:id="rId82"/>
    <p:sldId id="278" r:id="rId83"/>
    <p:sldId id="279" r:id="rId84"/>
    <p:sldId id="280" r:id="rId85"/>
    <p:sldId id="281" r:id="rId86"/>
    <p:sldId id="283" r:id="rId87"/>
    <p:sldId id="284" r:id="rId88"/>
    <p:sldId id="285" r:id="rId89"/>
    <p:sldId id="286" r:id="rId90"/>
    <p:sldId id="306" r:id="rId91"/>
    <p:sldId id="308" r:id="rId92"/>
    <p:sldId id="309" r:id="rId93"/>
    <p:sldId id="310" r:id="rId94"/>
    <p:sldId id="311" r:id="rId95"/>
    <p:sldId id="312" r:id="rId96"/>
    <p:sldId id="313" r:id="rId97"/>
    <p:sldId id="314" r:id="rId98"/>
    <p:sldId id="315" r:id="rId99"/>
    <p:sldId id="316" r:id="rId100"/>
    <p:sldId id="317" r:id="rId101"/>
    <p:sldId id="318" r:id="rId102"/>
    <p:sldId id="319" r:id="rId103"/>
    <p:sldId id="320" r:id="rId104"/>
    <p:sldId id="322" r:id="rId105"/>
    <p:sldId id="321" r:id="rId106"/>
    <p:sldId id="323" r:id="rId107"/>
    <p:sldId id="324" r:id="rId108"/>
    <p:sldId id="325" r:id="rId109"/>
    <p:sldId id="326" r:id="rId110"/>
    <p:sldId id="327" r:id="rId111"/>
    <p:sldId id="328" r:id="rId112"/>
    <p:sldId id="329" r:id="rId113"/>
    <p:sldId id="330" r:id="rId114"/>
    <p:sldId id="331" r:id="rId115"/>
    <p:sldId id="332" r:id="rId116"/>
    <p:sldId id="260" r:id="rId117"/>
    <p:sldId id="348" r:id="rId118"/>
  </p:sldIdLst>
  <p:sldSz cx="12192000" cy="6858000"/>
  <p:notesSz cx="6858000" cy="9144000"/>
  <p:custDataLst>
    <p:tags r:id="rId12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DF59E5-D81E-4FD0-AC43-BF5DF2CC8BCA}">
          <p14:sldIdLst>
            <p14:sldId id="256"/>
            <p14:sldId id="257"/>
            <p14:sldId id="258"/>
            <p14:sldId id="259"/>
            <p14:sldId id="272"/>
            <p14:sldId id="349"/>
            <p14:sldId id="350"/>
            <p14:sldId id="351"/>
            <p14:sldId id="352"/>
            <p14:sldId id="353"/>
            <p14:sldId id="354"/>
            <p14:sldId id="344"/>
            <p14:sldId id="262"/>
            <p14:sldId id="263"/>
            <p14:sldId id="264"/>
            <p14:sldId id="345"/>
            <p14:sldId id="265"/>
            <p14:sldId id="346"/>
            <p14:sldId id="266"/>
            <p14:sldId id="347"/>
            <p14:sldId id="267"/>
            <p14:sldId id="268"/>
            <p14:sldId id="269"/>
            <p14:sldId id="271"/>
          </p14:sldIdLst>
        </p14:section>
        <p14:section name="Загрузка, компиляция и компоновка шейдерных программ" id="{D85D7DB7-BB42-4B76-8FE5-1AE9D1858BFE}">
          <p14:sldIdLst>
            <p14:sldId id="289"/>
            <p14:sldId id="287"/>
            <p14:sldId id="355"/>
            <p14:sldId id="288"/>
            <p14:sldId id="290"/>
            <p14:sldId id="356"/>
            <p14:sldId id="291"/>
            <p14:sldId id="357"/>
            <p14:sldId id="300"/>
            <p14:sldId id="358"/>
            <p14:sldId id="359"/>
            <p14:sldId id="293"/>
            <p14:sldId id="360"/>
            <p14:sldId id="295"/>
            <p14:sldId id="361"/>
            <p14:sldId id="296"/>
            <p14:sldId id="362"/>
            <p14:sldId id="299"/>
            <p14:sldId id="363"/>
            <p14:sldId id="364"/>
            <p14:sldId id="365"/>
            <p14:sldId id="366"/>
            <p14:sldId id="367"/>
            <p14:sldId id="303"/>
            <p14:sldId id="368"/>
            <p14:sldId id="369"/>
            <p14:sldId id="370"/>
          </p14:sldIdLst>
        </p14:section>
        <p14:section name="Передача параметров в шейдерную программу" id="{6D1B0629-6080-458A-A7A8-933E20937A1D}">
          <p14:sldIdLst>
            <p14:sldId id="341"/>
            <p14:sldId id="333"/>
            <p14:sldId id="371"/>
            <p14:sldId id="372"/>
            <p14:sldId id="373"/>
            <p14:sldId id="374"/>
            <p14:sldId id="375"/>
            <p14:sldId id="376"/>
            <p14:sldId id="377"/>
            <p14:sldId id="337"/>
            <p14:sldId id="378"/>
            <p14:sldId id="343"/>
            <p14:sldId id="33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GLSL" id="{0C61E615-F2D0-4B26-A548-607F7F8E13A7}">
          <p14:sldIdLst>
            <p14:sldId id="282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5"/>
            <p14:sldId id="286"/>
          </p14:sldIdLst>
        </p14:section>
        <p14:section name="Основы языка шейдеров" id="{57226D3B-FA0D-4345-8640-ECDF5489C7C5}">
          <p14:sldIdLst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260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0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33" d="100"/>
          <a:sy n="33" d="100"/>
        </p:scale>
        <p:origin x="2754" y="15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E69703F-8B43-44CC-BB0A-CF9D5984A3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288E1C-BCE1-4434-BF8E-28CFA4B554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E93579-6397-4147-A31E-ABFD1C72F3FA}" type="datetimeFigureOut">
              <a:rPr lang="ru-RU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48ECBBF4-7D2C-4FB0-83FC-10F30F621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7F6A0DB6-8CEA-4312-B8C8-271894E94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CD6EE3-707E-47EF-B103-20655E828F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AEFD93-6402-416D-A8F6-607638755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12F1C96-EA32-4090-BED5-1267F7DA5B0F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Образ слайда 1">
            <a:extLst>
              <a:ext uri="{FF2B5EF4-FFF2-40B4-BE49-F238E27FC236}">
                <a16:creationId xmlns:a16="http://schemas.microsoft.com/office/drawing/2014/main" id="{A779B27D-9217-4218-9478-1373E4E1E2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Заметки 2">
            <a:extLst>
              <a:ext uri="{FF2B5EF4-FFF2-40B4-BE49-F238E27FC236}">
                <a16:creationId xmlns:a16="http://schemas.microsoft.com/office/drawing/2014/main" id="{74CCE929-B9CA-4446-823D-E269C6D64A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4212" name="Номер слайда 3">
            <a:extLst>
              <a:ext uri="{FF2B5EF4-FFF2-40B4-BE49-F238E27FC236}">
                <a16:creationId xmlns:a16="http://schemas.microsoft.com/office/drawing/2014/main" id="{44DBC8C0-2749-4D5D-B20D-10BA16D21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9CE03EC-959C-4530-8A5D-5CEFC6DF12B6}" type="slidenum">
              <a:rPr lang="ru-RU" altLang="ru-RU">
                <a:latin typeface="Calibri" panose="020F0502020204030204" pitchFamily="34" charset="0"/>
              </a:rPr>
              <a:pPr eaLnBrk="1" hangingPunct="1"/>
              <a:t>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Образ слайда 1">
            <a:extLst>
              <a:ext uri="{FF2B5EF4-FFF2-40B4-BE49-F238E27FC236}">
                <a16:creationId xmlns:a16="http://schemas.microsoft.com/office/drawing/2014/main" id="{7EDE77EB-BE9B-4558-9102-4BDA4399EB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Заметки 2">
            <a:extLst>
              <a:ext uri="{FF2B5EF4-FFF2-40B4-BE49-F238E27FC236}">
                <a16:creationId xmlns:a16="http://schemas.microsoft.com/office/drawing/2014/main" id="{8C888BE6-F4F1-43E6-8CCD-85172BF9F8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4452" name="Номер слайда 3">
            <a:extLst>
              <a:ext uri="{FF2B5EF4-FFF2-40B4-BE49-F238E27FC236}">
                <a16:creationId xmlns:a16="http://schemas.microsoft.com/office/drawing/2014/main" id="{AC512CC9-E43E-4D2D-8C8C-1A84D7D42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22DB60-B76F-4132-A385-D5A910E38324}" type="slidenum">
              <a:rPr lang="ru-RU" altLang="ru-RU">
                <a:latin typeface="Calibri" panose="020F0502020204030204" pitchFamily="34" charset="0"/>
              </a:rPr>
              <a:pPr eaLnBrk="1" hangingPunct="1"/>
              <a:t>19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Образ слайда 1">
            <a:extLst>
              <a:ext uri="{FF2B5EF4-FFF2-40B4-BE49-F238E27FC236}">
                <a16:creationId xmlns:a16="http://schemas.microsoft.com/office/drawing/2014/main" id="{DB0DECEE-4DFB-40EE-B57F-8310AF334E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Заметки 2">
            <a:extLst>
              <a:ext uri="{FF2B5EF4-FFF2-40B4-BE49-F238E27FC236}">
                <a16:creationId xmlns:a16="http://schemas.microsoft.com/office/drawing/2014/main" id="{10DFF0C6-69FB-4330-A6C2-2309B7CFB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5476" name="Номер слайда 3">
            <a:extLst>
              <a:ext uri="{FF2B5EF4-FFF2-40B4-BE49-F238E27FC236}">
                <a16:creationId xmlns:a16="http://schemas.microsoft.com/office/drawing/2014/main" id="{6CC363A0-6C99-402D-99F2-1C78677F7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E2924C8-7E95-4CB5-B3B7-FB371E59A302}" type="slidenum">
              <a:rPr lang="ru-RU" altLang="ru-RU">
                <a:latin typeface="Calibri" panose="020F0502020204030204" pitchFamily="34" charset="0"/>
              </a:rPr>
              <a:pPr eaLnBrk="1" hangingPunct="1"/>
              <a:t>21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Образ слайда 1">
            <a:extLst>
              <a:ext uri="{FF2B5EF4-FFF2-40B4-BE49-F238E27FC236}">
                <a16:creationId xmlns:a16="http://schemas.microsoft.com/office/drawing/2014/main" id="{F91BC1A4-23D9-4A6B-90FA-2BF02FDBD1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Заметки 2">
            <a:extLst>
              <a:ext uri="{FF2B5EF4-FFF2-40B4-BE49-F238E27FC236}">
                <a16:creationId xmlns:a16="http://schemas.microsoft.com/office/drawing/2014/main" id="{43E73797-425A-4528-9D8C-9850B09492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6500" name="Номер слайда 3">
            <a:extLst>
              <a:ext uri="{FF2B5EF4-FFF2-40B4-BE49-F238E27FC236}">
                <a16:creationId xmlns:a16="http://schemas.microsoft.com/office/drawing/2014/main" id="{280465DE-045A-4ED8-8E1F-FE77A60C2E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9F4ACCA-F8A2-4174-A93F-7B010CAA8F43}" type="slidenum">
              <a:rPr lang="ru-RU" altLang="ru-RU">
                <a:latin typeface="Calibri" panose="020F0502020204030204" pitchFamily="34" charset="0"/>
              </a:rPr>
              <a:pPr eaLnBrk="1" hangingPunct="1"/>
              <a:t>22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Образ слайда 1">
            <a:extLst>
              <a:ext uri="{FF2B5EF4-FFF2-40B4-BE49-F238E27FC236}">
                <a16:creationId xmlns:a16="http://schemas.microsoft.com/office/drawing/2014/main" id="{262FD879-AB52-452C-9BB3-B0CBEE7E3E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Заметки 2">
            <a:extLst>
              <a:ext uri="{FF2B5EF4-FFF2-40B4-BE49-F238E27FC236}">
                <a16:creationId xmlns:a16="http://schemas.microsoft.com/office/drawing/2014/main" id="{BF5C0B0E-B6BB-45B1-9A8B-7AD9C1B383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7524" name="Номер слайда 3">
            <a:extLst>
              <a:ext uri="{FF2B5EF4-FFF2-40B4-BE49-F238E27FC236}">
                <a16:creationId xmlns:a16="http://schemas.microsoft.com/office/drawing/2014/main" id="{484E7F50-C9A0-459A-8686-0D1668A64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603457-208F-4C78-9540-BCC58646422E}" type="slidenum">
              <a:rPr lang="ru-RU" altLang="ru-RU">
                <a:latin typeface="Calibri" panose="020F0502020204030204" pitchFamily="34" charset="0"/>
              </a:rPr>
              <a:pPr eaLnBrk="1" hangingPunct="1"/>
              <a:t>23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Образ слайда 1">
            <a:extLst>
              <a:ext uri="{FF2B5EF4-FFF2-40B4-BE49-F238E27FC236}">
                <a16:creationId xmlns:a16="http://schemas.microsoft.com/office/drawing/2014/main" id="{1C0D6967-2CE2-44AE-A858-97C0E4919D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Заметки 2">
            <a:extLst>
              <a:ext uri="{FF2B5EF4-FFF2-40B4-BE49-F238E27FC236}">
                <a16:creationId xmlns:a16="http://schemas.microsoft.com/office/drawing/2014/main" id="{972FCE7F-42F4-4182-BDEE-689512320F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8548" name="Номер слайда 3">
            <a:extLst>
              <a:ext uri="{FF2B5EF4-FFF2-40B4-BE49-F238E27FC236}">
                <a16:creationId xmlns:a16="http://schemas.microsoft.com/office/drawing/2014/main" id="{66D6D1E3-86D5-4EEC-BCC6-886779447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C54F6ED-0670-44A1-A4EC-40FB5D55D4FE}" type="slidenum">
              <a:rPr lang="ru-RU" altLang="ru-RU">
                <a:latin typeface="Calibri" panose="020F0502020204030204" pitchFamily="34" charset="0"/>
              </a:rPr>
              <a:pPr eaLnBrk="1" hangingPunct="1"/>
              <a:t>24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Образ слайда 1">
            <a:extLst>
              <a:ext uri="{FF2B5EF4-FFF2-40B4-BE49-F238E27FC236}">
                <a16:creationId xmlns:a16="http://schemas.microsoft.com/office/drawing/2014/main" id="{72DCFE37-AF49-42E4-9A1C-22A4C0B10D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Заметки 2">
            <a:extLst>
              <a:ext uri="{FF2B5EF4-FFF2-40B4-BE49-F238E27FC236}">
                <a16:creationId xmlns:a16="http://schemas.microsoft.com/office/drawing/2014/main" id="{F039D604-AB59-4C64-A354-094EE20F9C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6980" name="Номер слайда 3">
            <a:extLst>
              <a:ext uri="{FF2B5EF4-FFF2-40B4-BE49-F238E27FC236}">
                <a16:creationId xmlns:a16="http://schemas.microsoft.com/office/drawing/2014/main" id="{E21E65FA-B32B-4A93-BF0B-91C1D31AC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ACBC2F8-0350-40F5-8EB7-A0C90849EA90}" type="slidenum">
              <a:rPr lang="ru-RU" altLang="ru-RU">
                <a:latin typeface="Calibri" panose="020F0502020204030204" pitchFamily="34" charset="0"/>
              </a:rPr>
              <a:pPr eaLnBrk="1" hangingPunct="1"/>
              <a:t>25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Образ слайда 1">
            <a:extLst>
              <a:ext uri="{FF2B5EF4-FFF2-40B4-BE49-F238E27FC236}">
                <a16:creationId xmlns:a16="http://schemas.microsoft.com/office/drawing/2014/main" id="{275E44F5-5D11-43A9-9508-2942D8B2D0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Заметки 2">
            <a:extLst>
              <a:ext uri="{FF2B5EF4-FFF2-40B4-BE49-F238E27FC236}">
                <a16:creationId xmlns:a16="http://schemas.microsoft.com/office/drawing/2014/main" id="{36547BAF-BB4E-4340-9295-07D649BD42B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8004" name="Номер слайда 3">
            <a:extLst>
              <a:ext uri="{FF2B5EF4-FFF2-40B4-BE49-F238E27FC236}">
                <a16:creationId xmlns:a16="http://schemas.microsoft.com/office/drawing/2014/main" id="{43493AE9-FA48-4BA5-B78D-5EA727D5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1B556AE-B202-4D57-A789-AC57A2F73DB4}" type="slidenum">
              <a:rPr lang="ru-RU" altLang="ru-RU">
                <a:latin typeface="Calibri" panose="020F0502020204030204" pitchFamily="34" charset="0"/>
              </a:rPr>
              <a:pPr eaLnBrk="1" hangingPunct="1"/>
              <a:t>26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Образ слайда 1">
            <a:extLst>
              <a:ext uri="{FF2B5EF4-FFF2-40B4-BE49-F238E27FC236}">
                <a16:creationId xmlns:a16="http://schemas.microsoft.com/office/drawing/2014/main" id="{DDF96EA3-F925-4336-A154-FE5B5C2F57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Заметки 2">
            <a:extLst>
              <a:ext uri="{FF2B5EF4-FFF2-40B4-BE49-F238E27FC236}">
                <a16:creationId xmlns:a16="http://schemas.microsoft.com/office/drawing/2014/main" id="{E5DF926D-080D-4697-A7B6-9B8B1460AE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9028" name="Номер слайда 3">
            <a:extLst>
              <a:ext uri="{FF2B5EF4-FFF2-40B4-BE49-F238E27FC236}">
                <a16:creationId xmlns:a16="http://schemas.microsoft.com/office/drawing/2014/main" id="{6EB70A29-5AFB-40D1-A832-5F769ADB2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89DC419-AF5D-444B-8392-A6629E498E96}" type="slidenum">
              <a:rPr lang="ru-RU" altLang="ru-RU">
                <a:latin typeface="Calibri" panose="020F0502020204030204" pitchFamily="34" charset="0"/>
              </a:rPr>
              <a:pPr eaLnBrk="1" hangingPunct="1"/>
              <a:t>28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Образ слайда 1">
            <a:extLst>
              <a:ext uri="{FF2B5EF4-FFF2-40B4-BE49-F238E27FC236}">
                <a16:creationId xmlns:a16="http://schemas.microsoft.com/office/drawing/2014/main" id="{142598A0-32DF-453C-B56B-6B9595AA53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Заметки 2">
            <a:extLst>
              <a:ext uri="{FF2B5EF4-FFF2-40B4-BE49-F238E27FC236}">
                <a16:creationId xmlns:a16="http://schemas.microsoft.com/office/drawing/2014/main" id="{BEF299BB-CC57-40BC-B22A-DB07B03D40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0052" name="Номер слайда 3">
            <a:extLst>
              <a:ext uri="{FF2B5EF4-FFF2-40B4-BE49-F238E27FC236}">
                <a16:creationId xmlns:a16="http://schemas.microsoft.com/office/drawing/2014/main" id="{A0041A0B-E83B-4FF7-987D-37A01F8B6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ABDC58E-7E21-4D2F-81D3-C28ACF5582AB}" type="slidenum">
              <a:rPr lang="ru-RU" altLang="ru-RU">
                <a:latin typeface="Calibri" panose="020F0502020204030204" pitchFamily="34" charset="0"/>
              </a:rPr>
              <a:pPr eaLnBrk="1" hangingPunct="1"/>
              <a:t>29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Образ слайда 1">
            <a:extLst>
              <a:ext uri="{FF2B5EF4-FFF2-40B4-BE49-F238E27FC236}">
                <a16:creationId xmlns:a16="http://schemas.microsoft.com/office/drawing/2014/main" id="{77C31167-4594-4B92-AFBC-0311499247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Заметки 2">
            <a:extLst>
              <a:ext uri="{FF2B5EF4-FFF2-40B4-BE49-F238E27FC236}">
                <a16:creationId xmlns:a16="http://schemas.microsoft.com/office/drawing/2014/main" id="{1FE555D1-CB12-4A11-85CA-DBFB4E88F7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1076" name="Номер слайда 3">
            <a:extLst>
              <a:ext uri="{FF2B5EF4-FFF2-40B4-BE49-F238E27FC236}">
                <a16:creationId xmlns:a16="http://schemas.microsoft.com/office/drawing/2014/main" id="{A84DD908-D20E-4BF8-935C-0F62FCC28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F6F4059-3E63-47C3-B69D-3E7E9A5C0236}" type="slidenum">
              <a:rPr lang="ru-RU" altLang="ru-RU">
                <a:latin typeface="Calibri" panose="020F0502020204030204" pitchFamily="34" charset="0"/>
              </a:rPr>
              <a:pPr eaLnBrk="1" hangingPunct="1"/>
              <a:t>31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Образ слайда 1">
            <a:extLst>
              <a:ext uri="{FF2B5EF4-FFF2-40B4-BE49-F238E27FC236}">
                <a16:creationId xmlns:a16="http://schemas.microsoft.com/office/drawing/2014/main" id="{5201E236-C6F5-438D-9AFE-32065CAE17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Заметки 2">
            <a:extLst>
              <a:ext uri="{FF2B5EF4-FFF2-40B4-BE49-F238E27FC236}">
                <a16:creationId xmlns:a16="http://schemas.microsoft.com/office/drawing/2014/main" id="{624CEF17-2202-4329-84BD-25269BA4A0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5236" name="Номер слайда 3">
            <a:extLst>
              <a:ext uri="{FF2B5EF4-FFF2-40B4-BE49-F238E27FC236}">
                <a16:creationId xmlns:a16="http://schemas.microsoft.com/office/drawing/2014/main" id="{D90879D2-7427-4CF4-9AD7-E429D0736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908E5B-2BFD-471C-B5DE-B9D9C5F42710}" type="slidenum">
              <a:rPr lang="ru-RU" altLang="ru-RU">
                <a:latin typeface="Calibri" panose="020F0502020204030204" pitchFamily="34" charset="0"/>
              </a:rPr>
              <a:pPr eaLnBrk="1" hangingPunct="1"/>
              <a:t>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Образ слайда 1">
            <a:extLst>
              <a:ext uri="{FF2B5EF4-FFF2-40B4-BE49-F238E27FC236}">
                <a16:creationId xmlns:a16="http://schemas.microsoft.com/office/drawing/2014/main" id="{317F015D-A2C3-4C7B-BFAF-990A1177D5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Заметки 2">
            <a:extLst>
              <a:ext uri="{FF2B5EF4-FFF2-40B4-BE49-F238E27FC236}">
                <a16:creationId xmlns:a16="http://schemas.microsoft.com/office/drawing/2014/main" id="{4FFD4D84-F108-4B88-86CF-217595B18B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3124" name="Номер слайда 3">
            <a:extLst>
              <a:ext uri="{FF2B5EF4-FFF2-40B4-BE49-F238E27FC236}">
                <a16:creationId xmlns:a16="http://schemas.microsoft.com/office/drawing/2014/main" id="{5A3AE6AF-2C6F-4787-90E8-8DB630B9C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B20F44-B375-44C1-8BE0-9F4969C4FEBA}" type="slidenum">
              <a:rPr lang="ru-RU" altLang="ru-RU">
                <a:latin typeface="Calibri" panose="020F0502020204030204" pitchFamily="34" charset="0"/>
              </a:rPr>
              <a:pPr eaLnBrk="1" hangingPunct="1"/>
              <a:t>33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Образ слайда 1">
            <a:extLst>
              <a:ext uri="{FF2B5EF4-FFF2-40B4-BE49-F238E27FC236}">
                <a16:creationId xmlns:a16="http://schemas.microsoft.com/office/drawing/2014/main" id="{E59BC820-A7EF-444E-BDE3-36EA301F05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Заметки 2">
            <a:extLst>
              <a:ext uri="{FF2B5EF4-FFF2-40B4-BE49-F238E27FC236}">
                <a16:creationId xmlns:a16="http://schemas.microsoft.com/office/drawing/2014/main" id="{CBE4BCB1-869B-4E87-BCD2-165ED058A9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5172" name="Номер слайда 3">
            <a:extLst>
              <a:ext uri="{FF2B5EF4-FFF2-40B4-BE49-F238E27FC236}">
                <a16:creationId xmlns:a16="http://schemas.microsoft.com/office/drawing/2014/main" id="{B3048604-B5C2-4C15-B9E3-34D3B81F6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A1419A-E265-460D-8053-00A5D8891506}" type="slidenum">
              <a:rPr lang="ru-RU" altLang="ru-RU">
                <a:latin typeface="Calibri" panose="020F0502020204030204" pitchFamily="34" charset="0"/>
              </a:rPr>
              <a:pPr eaLnBrk="1" hangingPunct="1"/>
              <a:t>36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Образ слайда 1">
            <a:extLst>
              <a:ext uri="{FF2B5EF4-FFF2-40B4-BE49-F238E27FC236}">
                <a16:creationId xmlns:a16="http://schemas.microsoft.com/office/drawing/2014/main" id="{9F9D18FC-E7E4-40FB-B28E-CECE8E9417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Заметки 2">
            <a:extLst>
              <a:ext uri="{FF2B5EF4-FFF2-40B4-BE49-F238E27FC236}">
                <a16:creationId xmlns:a16="http://schemas.microsoft.com/office/drawing/2014/main" id="{73F81FC8-3CB3-4AEC-976A-86F691CD98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7220" name="Номер слайда 3">
            <a:extLst>
              <a:ext uri="{FF2B5EF4-FFF2-40B4-BE49-F238E27FC236}">
                <a16:creationId xmlns:a16="http://schemas.microsoft.com/office/drawing/2014/main" id="{A5C18E0F-BDA0-4910-9111-E1DBEE50E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B727025-2F52-4607-B2A3-1F533447DC60}" type="slidenum">
              <a:rPr lang="ru-RU" altLang="ru-RU">
                <a:latin typeface="Calibri" panose="020F0502020204030204" pitchFamily="34" charset="0"/>
              </a:rPr>
              <a:pPr eaLnBrk="1" hangingPunct="1"/>
              <a:t>38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Образ слайда 1">
            <a:extLst>
              <a:ext uri="{FF2B5EF4-FFF2-40B4-BE49-F238E27FC236}">
                <a16:creationId xmlns:a16="http://schemas.microsoft.com/office/drawing/2014/main" id="{FF18D089-0297-4652-8D3E-ACC3A4F616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Заметки 2">
            <a:extLst>
              <a:ext uri="{FF2B5EF4-FFF2-40B4-BE49-F238E27FC236}">
                <a16:creationId xmlns:a16="http://schemas.microsoft.com/office/drawing/2014/main" id="{E7CFADD0-36D7-4313-8771-AF0BE01330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9268" name="Номер слайда 3">
            <a:extLst>
              <a:ext uri="{FF2B5EF4-FFF2-40B4-BE49-F238E27FC236}">
                <a16:creationId xmlns:a16="http://schemas.microsoft.com/office/drawing/2014/main" id="{0DB32DBE-516A-4AE9-81C0-4C3EB5F21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A90A119-5540-40EC-8941-4FD826AF1C2B}" type="slidenum">
              <a:rPr lang="ru-RU" altLang="ru-RU">
                <a:latin typeface="Calibri" panose="020F0502020204030204" pitchFamily="34" charset="0"/>
              </a:rPr>
              <a:pPr eaLnBrk="1" hangingPunct="1"/>
              <a:t>40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Образ слайда 1">
            <a:extLst>
              <a:ext uri="{FF2B5EF4-FFF2-40B4-BE49-F238E27FC236}">
                <a16:creationId xmlns:a16="http://schemas.microsoft.com/office/drawing/2014/main" id="{3F02710B-82B8-433C-953E-5FD010C8B8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Заметки 2">
            <a:extLst>
              <a:ext uri="{FF2B5EF4-FFF2-40B4-BE49-F238E27FC236}">
                <a16:creationId xmlns:a16="http://schemas.microsoft.com/office/drawing/2014/main" id="{52DE55E0-3BCC-43E3-A8C5-50F0D6AF36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41316" name="Номер слайда 3">
            <a:extLst>
              <a:ext uri="{FF2B5EF4-FFF2-40B4-BE49-F238E27FC236}">
                <a16:creationId xmlns:a16="http://schemas.microsoft.com/office/drawing/2014/main" id="{E3EF9EE3-B519-4A63-BF47-9FEFF6C56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8EE3905-3FE9-425D-B343-60D63753156E}" type="slidenum">
              <a:rPr lang="ru-RU" altLang="ru-RU">
                <a:latin typeface="Calibri" panose="020F0502020204030204" pitchFamily="34" charset="0"/>
              </a:rPr>
              <a:pPr eaLnBrk="1" hangingPunct="1"/>
              <a:t>42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Образ слайда 1">
            <a:extLst>
              <a:ext uri="{FF2B5EF4-FFF2-40B4-BE49-F238E27FC236}">
                <a16:creationId xmlns:a16="http://schemas.microsoft.com/office/drawing/2014/main" id="{75DB39E2-9080-4816-A9B0-B3EAD05931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Заметки 2">
            <a:extLst>
              <a:ext uri="{FF2B5EF4-FFF2-40B4-BE49-F238E27FC236}">
                <a16:creationId xmlns:a16="http://schemas.microsoft.com/office/drawing/2014/main" id="{F852E4DA-5390-4E84-B637-F66879586E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43364" name="Номер слайда 3">
            <a:extLst>
              <a:ext uri="{FF2B5EF4-FFF2-40B4-BE49-F238E27FC236}">
                <a16:creationId xmlns:a16="http://schemas.microsoft.com/office/drawing/2014/main" id="{4E37727E-DBE4-4A5E-B7CA-B904B3DE5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2A8CCC5-0AC4-4351-BBFF-0409D390BF46}" type="slidenum">
              <a:rPr lang="ru-RU" altLang="ru-RU">
                <a:latin typeface="Calibri" panose="020F0502020204030204" pitchFamily="34" charset="0"/>
              </a:rPr>
              <a:pPr eaLnBrk="1" hangingPunct="1"/>
              <a:t>48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Образ слайда 1">
            <a:extLst>
              <a:ext uri="{FF2B5EF4-FFF2-40B4-BE49-F238E27FC236}">
                <a16:creationId xmlns:a16="http://schemas.microsoft.com/office/drawing/2014/main" id="{F547DE52-8EBD-4B6F-BCD0-DBDD904E97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Заметки 2">
            <a:extLst>
              <a:ext uri="{FF2B5EF4-FFF2-40B4-BE49-F238E27FC236}">
                <a16:creationId xmlns:a16="http://schemas.microsoft.com/office/drawing/2014/main" id="{ACE5D584-22CC-4C88-9375-7B89568301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47460" name="Номер слайда 3">
            <a:extLst>
              <a:ext uri="{FF2B5EF4-FFF2-40B4-BE49-F238E27FC236}">
                <a16:creationId xmlns:a16="http://schemas.microsoft.com/office/drawing/2014/main" id="{FB2C7C83-8B80-4DDD-B170-D0E82EEBC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A3BF32-DE95-41C8-9035-946C1FFCEEC7}" type="slidenum">
              <a:rPr lang="ru-RU" altLang="ru-RU">
                <a:latin typeface="Calibri" panose="020F0502020204030204" pitchFamily="34" charset="0"/>
              </a:rPr>
              <a:pPr eaLnBrk="1" hangingPunct="1"/>
              <a:t>52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Образ слайда 1">
            <a:extLst>
              <a:ext uri="{FF2B5EF4-FFF2-40B4-BE49-F238E27FC236}">
                <a16:creationId xmlns:a16="http://schemas.microsoft.com/office/drawing/2014/main" id="{3F6C1B5E-EA2D-4FA6-91FA-DD38AED128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Заметки 2">
            <a:extLst>
              <a:ext uri="{FF2B5EF4-FFF2-40B4-BE49-F238E27FC236}">
                <a16:creationId xmlns:a16="http://schemas.microsoft.com/office/drawing/2014/main" id="{9282748D-1DD0-444C-87EE-E3B2462EE9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48484" name="Номер слайда 3">
            <a:extLst>
              <a:ext uri="{FF2B5EF4-FFF2-40B4-BE49-F238E27FC236}">
                <a16:creationId xmlns:a16="http://schemas.microsoft.com/office/drawing/2014/main" id="{D50F4D08-C15E-48D6-8BA5-EB5CCAA8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9054A93-2170-456F-B7F9-29C30CC34115}" type="slidenum">
              <a:rPr lang="ru-RU" altLang="ru-RU">
                <a:latin typeface="Calibri" panose="020F0502020204030204" pitchFamily="34" charset="0"/>
              </a:rPr>
              <a:pPr eaLnBrk="1" hangingPunct="1"/>
              <a:t>53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Образ слайда 1">
            <a:extLst>
              <a:ext uri="{FF2B5EF4-FFF2-40B4-BE49-F238E27FC236}">
                <a16:creationId xmlns:a16="http://schemas.microsoft.com/office/drawing/2014/main" id="{2D2A7F47-1D00-4E16-A801-400763E913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Заметки 2">
            <a:extLst>
              <a:ext uri="{FF2B5EF4-FFF2-40B4-BE49-F238E27FC236}">
                <a16:creationId xmlns:a16="http://schemas.microsoft.com/office/drawing/2014/main" id="{9FD54C4E-3291-4D31-8330-8947F392A4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0532" name="Номер слайда 3">
            <a:extLst>
              <a:ext uri="{FF2B5EF4-FFF2-40B4-BE49-F238E27FC236}">
                <a16:creationId xmlns:a16="http://schemas.microsoft.com/office/drawing/2014/main" id="{A764B48A-C6B0-479E-B475-9764ABC8F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08D1411-F532-433A-809F-3BF3D0D6A45E}" type="slidenum">
              <a:rPr lang="ru-RU" altLang="ru-RU">
                <a:latin typeface="Calibri" panose="020F0502020204030204" pitchFamily="34" charset="0"/>
              </a:rPr>
              <a:pPr eaLnBrk="1" hangingPunct="1"/>
              <a:t>61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Образ слайда 1">
            <a:extLst>
              <a:ext uri="{FF2B5EF4-FFF2-40B4-BE49-F238E27FC236}">
                <a16:creationId xmlns:a16="http://schemas.microsoft.com/office/drawing/2014/main" id="{662C0ED9-1085-4AA8-ACD7-D9D8C9EF6A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Заметки 2">
            <a:extLst>
              <a:ext uri="{FF2B5EF4-FFF2-40B4-BE49-F238E27FC236}">
                <a16:creationId xmlns:a16="http://schemas.microsoft.com/office/drawing/2014/main" id="{E502F4C4-082B-4638-AF7A-08A0022038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1556" name="Номер слайда 3">
            <a:extLst>
              <a:ext uri="{FF2B5EF4-FFF2-40B4-BE49-F238E27FC236}">
                <a16:creationId xmlns:a16="http://schemas.microsoft.com/office/drawing/2014/main" id="{4741A0B7-1487-45A3-B8EA-DFFA07B5F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C8E7B81-96CE-4FC7-884E-F39E929CE98A}" type="slidenum">
              <a:rPr lang="ru-RU" altLang="ru-RU">
                <a:latin typeface="Calibri" panose="020F0502020204030204" pitchFamily="34" charset="0"/>
              </a:rPr>
              <a:pPr eaLnBrk="1" hangingPunct="1"/>
              <a:t>64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Образ слайда 1">
            <a:extLst>
              <a:ext uri="{FF2B5EF4-FFF2-40B4-BE49-F238E27FC236}">
                <a16:creationId xmlns:a16="http://schemas.microsoft.com/office/drawing/2014/main" id="{6CA86661-1DC3-4557-B590-D8BE814EF8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Заметки 2">
            <a:extLst>
              <a:ext uri="{FF2B5EF4-FFF2-40B4-BE49-F238E27FC236}">
                <a16:creationId xmlns:a16="http://schemas.microsoft.com/office/drawing/2014/main" id="{A14D56B7-DEEE-498B-8FBA-061A4B5871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6260" name="Номер слайда 3">
            <a:extLst>
              <a:ext uri="{FF2B5EF4-FFF2-40B4-BE49-F238E27FC236}">
                <a16:creationId xmlns:a16="http://schemas.microsoft.com/office/drawing/2014/main" id="{9959B180-AFDA-4B9C-9613-926F311AE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C279699-FE00-4F2D-90D5-FA8684D8A0CF}" type="slidenum">
              <a:rPr lang="ru-RU" altLang="ru-RU">
                <a:latin typeface="Calibri" panose="020F0502020204030204" pitchFamily="34" charset="0"/>
              </a:rPr>
              <a:pPr eaLnBrk="1" hangingPunct="1"/>
              <a:t>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Образ слайда 1">
            <a:extLst>
              <a:ext uri="{FF2B5EF4-FFF2-40B4-BE49-F238E27FC236}">
                <a16:creationId xmlns:a16="http://schemas.microsoft.com/office/drawing/2014/main" id="{18C47557-25AC-46A1-868E-4DEDE93157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Заметки 2">
            <a:extLst>
              <a:ext uri="{FF2B5EF4-FFF2-40B4-BE49-F238E27FC236}">
                <a16:creationId xmlns:a16="http://schemas.microsoft.com/office/drawing/2014/main" id="{27F290D3-7D42-44AC-9951-7FBF3C7D1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9572" name="Номер слайда 3">
            <a:extLst>
              <a:ext uri="{FF2B5EF4-FFF2-40B4-BE49-F238E27FC236}">
                <a16:creationId xmlns:a16="http://schemas.microsoft.com/office/drawing/2014/main" id="{35922366-55BB-4C7D-A6E5-8D036C733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3066D95-01BC-4C7C-B2DB-0A783F81FAEC}" type="slidenum">
              <a:rPr lang="ru-RU" altLang="ru-RU">
                <a:latin typeface="Calibri" panose="020F0502020204030204" pitchFamily="34" charset="0"/>
              </a:rPr>
              <a:pPr eaLnBrk="1" hangingPunct="1"/>
              <a:t>75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Образ слайда 1">
            <a:extLst>
              <a:ext uri="{FF2B5EF4-FFF2-40B4-BE49-F238E27FC236}">
                <a16:creationId xmlns:a16="http://schemas.microsoft.com/office/drawing/2014/main" id="{AD1C1D5F-4DED-4B03-93F3-60B887E71E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Заметки 2">
            <a:extLst>
              <a:ext uri="{FF2B5EF4-FFF2-40B4-BE49-F238E27FC236}">
                <a16:creationId xmlns:a16="http://schemas.microsoft.com/office/drawing/2014/main" id="{F7140CFA-D9CB-4B33-83D7-FB2AE5C786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0596" name="Номер слайда 3">
            <a:extLst>
              <a:ext uri="{FF2B5EF4-FFF2-40B4-BE49-F238E27FC236}">
                <a16:creationId xmlns:a16="http://schemas.microsoft.com/office/drawing/2014/main" id="{6376705B-CD37-4B8C-B5A8-B3DB02577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031BD68-DA5A-4B55-BF7C-62B0C0F49FC8}" type="slidenum">
              <a:rPr lang="ru-RU" altLang="ru-RU">
                <a:latin typeface="Calibri" panose="020F0502020204030204" pitchFamily="34" charset="0"/>
              </a:rPr>
              <a:pPr eaLnBrk="1" hangingPunct="1"/>
              <a:t>76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Образ слайда 1">
            <a:extLst>
              <a:ext uri="{FF2B5EF4-FFF2-40B4-BE49-F238E27FC236}">
                <a16:creationId xmlns:a16="http://schemas.microsoft.com/office/drawing/2014/main" id="{2438C94F-49B3-43FC-9297-735C61465A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Заметки 2">
            <a:extLst>
              <a:ext uri="{FF2B5EF4-FFF2-40B4-BE49-F238E27FC236}">
                <a16:creationId xmlns:a16="http://schemas.microsoft.com/office/drawing/2014/main" id="{310651E0-F4E9-437B-8D7F-EC03F4ACC9D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1620" name="Номер слайда 3">
            <a:extLst>
              <a:ext uri="{FF2B5EF4-FFF2-40B4-BE49-F238E27FC236}">
                <a16:creationId xmlns:a16="http://schemas.microsoft.com/office/drawing/2014/main" id="{74AD3357-BC7B-4BD9-A141-AAF92BB3B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4AC3BB-19B7-441A-8C5E-5AD0D027B995}" type="slidenum">
              <a:rPr lang="ru-RU" altLang="ru-RU">
                <a:latin typeface="Calibri" panose="020F0502020204030204" pitchFamily="34" charset="0"/>
              </a:rPr>
              <a:pPr eaLnBrk="1" hangingPunct="1"/>
              <a:t>77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Образ слайда 1">
            <a:extLst>
              <a:ext uri="{FF2B5EF4-FFF2-40B4-BE49-F238E27FC236}">
                <a16:creationId xmlns:a16="http://schemas.microsoft.com/office/drawing/2014/main" id="{43577F71-E44D-454F-9FEB-98E1F0D95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Заметки 2">
            <a:extLst>
              <a:ext uri="{FF2B5EF4-FFF2-40B4-BE49-F238E27FC236}">
                <a16:creationId xmlns:a16="http://schemas.microsoft.com/office/drawing/2014/main" id="{DDB70DD7-B1E6-4083-9539-3312A322B9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2644" name="Номер слайда 3">
            <a:extLst>
              <a:ext uri="{FF2B5EF4-FFF2-40B4-BE49-F238E27FC236}">
                <a16:creationId xmlns:a16="http://schemas.microsoft.com/office/drawing/2014/main" id="{2A2FEEC4-3588-4989-885F-C47E30573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2FB7AF6-FD81-4FB8-9638-9F36E88E3AF0}" type="slidenum">
              <a:rPr lang="ru-RU" altLang="ru-RU">
                <a:latin typeface="Calibri" panose="020F0502020204030204" pitchFamily="34" charset="0"/>
              </a:rPr>
              <a:pPr eaLnBrk="1" hangingPunct="1"/>
              <a:t>78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Образ слайда 1">
            <a:extLst>
              <a:ext uri="{FF2B5EF4-FFF2-40B4-BE49-F238E27FC236}">
                <a16:creationId xmlns:a16="http://schemas.microsoft.com/office/drawing/2014/main" id="{A3780B23-99F3-449E-B71F-F40265B23F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Заметки 2">
            <a:extLst>
              <a:ext uri="{FF2B5EF4-FFF2-40B4-BE49-F238E27FC236}">
                <a16:creationId xmlns:a16="http://schemas.microsoft.com/office/drawing/2014/main" id="{0A7FB483-340A-438B-A7AF-F34B16B27E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3668" name="Номер слайда 3">
            <a:extLst>
              <a:ext uri="{FF2B5EF4-FFF2-40B4-BE49-F238E27FC236}">
                <a16:creationId xmlns:a16="http://schemas.microsoft.com/office/drawing/2014/main" id="{713EA843-4E2C-470C-BE81-EBE341EFC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25E8292-3122-4633-BE95-C97CCD3C6E32}" type="slidenum">
              <a:rPr lang="ru-RU" altLang="ru-RU">
                <a:latin typeface="Calibri" panose="020F0502020204030204" pitchFamily="34" charset="0"/>
              </a:rPr>
              <a:pPr eaLnBrk="1" hangingPunct="1"/>
              <a:t>79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Образ слайда 1">
            <a:extLst>
              <a:ext uri="{FF2B5EF4-FFF2-40B4-BE49-F238E27FC236}">
                <a16:creationId xmlns:a16="http://schemas.microsoft.com/office/drawing/2014/main" id="{85CC0462-A947-4917-933E-A58402E5D3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Заметки 2">
            <a:extLst>
              <a:ext uri="{FF2B5EF4-FFF2-40B4-BE49-F238E27FC236}">
                <a16:creationId xmlns:a16="http://schemas.microsoft.com/office/drawing/2014/main" id="{9216D5B0-7B20-44B0-978D-50F332F924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4692" name="Номер слайда 3">
            <a:extLst>
              <a:ext uri="{FF2B5EF4-FFF2-40B4-BE49-F238E27FC236}">
                <a16:creationId xmlns:a16="http://schemas.microsoft.com/office/drawing/2014/main" id="{A6586B34-7FD2-4A49-81CC-75AA1457C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1CC14BF-1A4D-4FB0-A41E-21BA7848DC6D}" type="slidenum">
              <a:rPr lang="ru-RU" altLang="ru-RU">
                <a:latin typeface="Calibri" panose="020F0502020204030204" pitchFamily="34" charset="0"/>
              </a:rPr>
              <a:pPr eaLnBrk="1" hangingPunct="1"/>
              <a:t>80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Образ слайда 1">
            <a:extLst>
              <a:ext uri="{FF2B5EF4-FFF2-40B4-BE49-F238E27FC236}">
                <a16:creationId xmlns:a16="http://schemas.microsoft.com/office/drawing/2014/main" id="{33804AC1-C67C-444B-BA5A-4043E88AFA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Заметки 2">
            <a:extLst>
              <a:ext uri="{FF2B5EF4-FFF2-40B4-BE49-F238E27FC236}">
                <a16:creationId xmlns:a16="http://schemas.microsoft.com/office/drawing/2014/main" id="{2DB1486E-E50A-4204-BE49-AB362A683A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5716" name="Номер слайда 3">
            <a:extLst>
              <a:ext uri="{FF2B5EF4-FFF2-40B4-BE49-F238E27FC236}">
                <a16:creationId xmlns:a16="http://schemas.microsoft.com/office/drawing/2014/main" id="{FF936B55-C5A2-4350-88F2-63655C4F6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9717212-5F8B-4DB0-8E3F-4B299A43C69E}" type="slidenum">
              <a:rPr lang="ru-RU" altLang="ru-RU">
                <a:latin typeface="Calibri" panose="020F0502020204030204" pitchFamily="34" charset="0"/>
              </a:rPr>
              <a:pPr eaLnBrk="1" hangingPunct="1"/>
              <a:t>81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Образ слайда 1">
            <a:extLst>
              <a:ext uri="{FF2B5EF4-FFF2-40B4-BE49-F238E27FC236}">
                <a16:creationId xmlns:a16="http://schemas.microsoft.com/office/drawing/2014/main" id="{5E9C7219-1EC7-4888-86E2-7D16275494E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Заметки 2">
            <a:extLst>
              <a:ext uri="{FF2B5EF4-FFF2-40B4-BE49-F238E27FC236}">
                <a16:creationId xmlns:a16="http://schemas.microsoft.com/office/drawing/2014/main" id="{39A2A312-345B-4477-A229-FBAEB30F98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6740" name="Номер слайда 3">
            <a:extLst>
              <a:ext uri="{FF2B5EF4-FFF2-40B4-BE49-F238E27FC236}">
                <a16:creationId xmlns:a16="http://schemas.microsoft.com/office/drawing/2014/main" id="{B0F4C1BE-A1A4-45E9-B0B4-A84D9566C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88C9212-8A4B-4AB2-8989-4AC20C079A6C}" type="slidenum">
              <a:rPr lang="ru-RU" altLang="ru-RU">
                <a:latin typeface="Calibri" panose="020F0502020204030204" pitchFamily="34" charset="0"/>
              </a:rPr>
              <a:pPr eaLnBrk="1" hangingPunct="1"/>
              <a:t>82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Образ слайда 1">
            <a:extLst>
              <a:ext uri="{FF2B5EF4-FFF2-40B4-BE49-F238E27FC236}">
                <a16:creationId xmlns:a16="http://schemas.microsoft.com/office/drawing/2014/main" id="{142C1ECE-1DCF-4087-8C6B-3559D414D1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Заметки 2">
            <a:extLst>
              <a:ext uri="{FF2B5EF4-FFF2-40B4-BE49-F238E27FC236}">
                <a16:creationId xmlns:a16="http://schemas.microsoft.com/office/drawing/2014/main" id="{9A8EE3C3-328B-4371-B57C-ACE2F08255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7764" name="Номер слайда 3">
            <a:extLst>
              <a:ext uri="{FF2B5EF4-FFF2-40B4-BE49-F238E27FC236}">
                <a16:creationId xmlns:a16="http://schemas.microsoft.com/office/drawing/2014/main" id="{328F71CC-5D0C-48DA-8A02-A7403CA99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0EF1230-4079-4598-90A7-2D511E8EF674}" type="slidenum">
              <a:rPr lang="ru-RU" altLang="ru-RU">
                <a:latin typeface="Calibri" panose="020F0502020204030204" pitchFamily="34" charset="0"/>
              </a:rPr>
              <a:pPr eaLnBrk="1" hangingPunct="1"/>
              <a:t>83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Образ слайда 1">
            <a:extLst>
              <a:ext uri="{FF2B5EF4-FFF2-40B4-BE49-F238E27FC236}">
                <a16:creationId xmlns:a16="http://schemas.microsoft.com/office/drawing/2014/main" id="{7D172ACE-E383-4848-9A18-B1AD8826AC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Заметки 2">
            <a:extLst>
              <a:ext uri="{FF2B5EF4-FFF2-40B4-BE49-F238E27FC236}">
                <a16:creationId xmlns:a16="http://schemas.microsoft.com/office/drawing/2014/main" id="{7162D71B-055F-46C6-B24E-B0EC446421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8788" name="Номер слайда 3">
            <a:extLst>
              <a:ext uri="{FF2B5EF4-FFF2-40B4-BE49-F238E27FC236}">
                <a16:creationId xmlns:a16="http://schemas.microsoft.com/office/drawing/2014/main" id="{B485F35D-3574-41AD-A1E9-9DA4B92F9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BF799E9-0522-4F32-9DFC-5B9655118CC1}" type="slidenum">
              <a:rPr lang="ru-RU" altLang="ru-RU">
                <a:latin typeface="Calibri" panose="020F0502020204030204" pitchFamily="34" charset="0"/>
              </a:rPr>
              <a:pPr eaLnBrk="1" hangingPunct="1"/>
              <a:t>84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Образ слайда 1">
            <a:extLst>
              <a:ext uri="{FF2B5EF4-FFF2-40B4-BE49-F238E27FC236}">
                <a16:creationId xmlns:a16="http://schemas.microsoft.com/office/drawing/2014/main" id="{8B744F5F-C325-4BA0-9B57-9BA9550176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Заметки 2">
            <a:extLst>
              <a:ext uri="{FF2B5EF4-FFF2-40B4-BE49-F238E27FC236}">
                <a16:creationId xmlns:a16="http://schemas.microsoft.com/office/drawing/2014/main" id="{88E07AC2-85B2-499B-988E-547E04A6B7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7284" name="Номер слайда 3">
            <a:extLst>
              <a:ext uri="{FF2B5EF4-FFF2-40B4-BE49-F238E27FC236}">
                <a16:creationId xmlns:a16="http://schemas.microsoft.com/office/drawing/2014/main" id="{AA28BE4D-0BD3-49C3-A6D1-2B7249413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E699D2-491B-4458-8BE7-1B8383E9662E}" type="slidenum">
              <a:rPr lang="ru-RU" altLang="ru-RU">
                <a:latin typeface="Calibri" panose="020F0502020204030204" pitchFamily="34" charset="0"/>
              </a:rPr>
              <a:pPr eaLnBrk="1" hangingPunct="1"/>
              <a:t>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Образ слайда 1">
            <a:extLst>
              <a:ext uri="{FF2B5EF4-FFF2-40B4-BE49-F238E27FC236}">
                <a16:creationId xmlns:a16="http://schemas.microsoft.com/office/drawing/2014/main" id="{1A417B52-CE6E-4857-B7BE-B714EF36A8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Заметки 2">
            <a:extLst>
              <a:ext uri="{FF2B5EF4-FFF2-40B4-BE49-F238E27FC236}">
                <a16:creationId xmlns:a16="http://schemas.microsoft.com/office/drawing/2014/main" id="{D8F8E0D4-DF84-48E5-83CB-87403C514E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9812" name="Номер слайда 3">
            <a:extLst>
              <a:ext uri="{FF2B5EF4-FFF2-40B4-BE49-F238E27FC236}">
                <a16:creationId xmlns:a16="http://schemas.microsoft.com/office/drawing/2014/main" id="{E6FA79BA-C128-40CB-9A72-83B45A927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E5A86DE-778F-49ED-AEE0-AA9EBCA13214}" type="slidenum">
              <a:rPr lang="ru-RU" altLang="ru-RU">
                <a:latin typeface="Calibri" panose="020F0502020204030204" pitchFamily="34" charset="0"/>
              </a:rPr>
              <a:pPr eaLnBrk="1" hangingPunct="1"/>
              <a:t>85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Образ слайда 1">
            <a:extLst>
              <a:ext uri="{FF2B5EF4-FFF2-40B4-BE49-F238E27FC236}">
                <a16:creationId xmlns:a16="http://schemas.microsoft.com/office/drawing/2014/main" id="{46A4CD08-39EC-4F41-9666-14C36892ED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Заметки 2">
            <a:extLst>
              <a:ext uri="{FF2B5EF4-FFF2-40B4-BE49-F238E27FC236}">
                <a16:creationId xmlns:a16="http://schemas.microsoft.com/office/drawing/2014/main" id="{4140E733-2D8D-4705-93C0-CF73B39DB7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0836" name="Номер слайда 3">
            <a:extLst>
              <a:ext uri="{FF2B5EF4-FFF2-40B4-BE49-F238E27FC236}">
                <a16:creationId xmlns:a16="http://schemas.microsoft.com/office/drawing/2014/main" id="{303A14E8-1CFC-4B4A-81CF-694185ADA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826889-FB59-4399-91A0-4EDBDD3E9DC4}" type="slidenum">
              <a:rPr lang="ru-RU" altLang="ru-RU">
                <a:latin typeface="Calibri" panose="020F0502020204030204" pitchFamily="34" charset="0"/>
              </a:rPr>
              <a:pPr eaLnBrk="1" hangingPunct="1"/>
              <a:t>86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Образ слайда 1">
            <a:extLst>
              <a:ext uri="{FF2B5EF4-FFF2-40B4-BE49-F238E27FC236}">
                <a16:creationId xmlns:a16="http://schemas.microsoft.com/office/drawing/2014/main" id="{1869736E-C475-4890-A237-D8C88F0002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Заметки 2">
            <a:extLst>
              <a:ext uri="{FF2B5EF4-FFF2-40B4-BE49-F238E27FC236}">
                <a16:creationId xmlns:a16="http://schemas.microsoft.com/office/drawing/2014/main" id="{6BB4AE74-7F56-4B97-8439-EB2027D7D2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1860" name="Номер слайда 3">
            <a:extLst>
              <a:ext uri="{FF2B5EF4-FFF2-40B4-BE49-F238E27FC236}">
                <a16:creationId xmlns:a16="http://schemas.microsoft.com/office/drawing/2014/main" id="{CAEE9B3E-ACDE-41F8-9D23-23B6C4480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CEB9639-BAAD-45F1-BF26-C7EFA2E24AC6}" type="slidenum">
              <a:rPr lang="ru-RU" altLang="ru-RU">
                <a:latin typeface="Calibri" panose="020F0502020204030204" pitchFamily="34" charset="0"/>
              </a:rPr>
              <a:pPr eaLnBrk="1" hangingPunct="1"/>
              <a:t>87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Образ слайда 1">
            <a:extLst>
              <a:ext uri="{FF2B5EF4-FFF2-40B4-BE49-F238E27FC236}">
                <a16:creationId xmlns:a16="http://schemas.microsoft.com/office/drawing/2014/main" id="{F466B9E7-2DCC-4D41-A387-BA9064FFD0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Заметки 2">
            <a:extLst>
              <a:ext uri="{FF2B5EF4-FFF2-40B4-BE49-F238E27FC236}">
                <a16:creationId xmlns:a16="http://schemas.microsoft.com/office/drawing/2014/main" id="{1295E1C4-9536-4B13-93D2-91537F2E00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2884" name="Номер слайда 3">
            <a:extLst>
              <a:ext uri="{FF2B5EF4-FFF2-40B4-BE49-F238E27FC236}">
                <a16:creationId xmlns:a16="http://schemas.microsoft.com/office/drawing/2014/main" id="{45F02237-EA4B-438F-A931-3B5FB3173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5FECC5-3D44-4A55-AC24-106F23874DB0}" type="slidenum">
              <a:rPr lang="ru-RU" altLang="ru-RU">
                <a:latin typeface="Calibri" panose="020F0502020204030204" pitchFamily="34" charset="0"/>
              </a:rPr>
              <a:pPr eaLnBrk="1" hangingPunct="1"/>
              <a:t>88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Образ слайда 1">
            <a:extLst>
              <a:ext uri="{FF2B5EF4-FFF2-40B4-BE49-F238E27FC236}">
                <a16:creationId xmlns:a16="http://schemas.microsoft.com/office/drawing/2014/main" id="{3DDF99AE-4989-4594-B7EC-D2F08D8808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Заметки 2">
            <a:extLst>
              <a:ext uri="{FF2B5EF4-FFF2-40B4-BE49-F238E27FC236}">
                <a16:creationId xmlns:a16="http://schemas.microsoft.com/office/drawing/2014/main" id="{7EDD639B-0A3F-4AE6-BEAE-AE7F02F4F74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3908" name="Номер слайда 3">
            <a:extLst>
              <a:ext uri="{FF2B5EF4-FFF2-40B4-BE49-F238E27FC236}">
                <a16:creationId xmlns:a16="http://schemas.microsoft.com/office/drawing/2014/main" id="{CF81A169-F0B8-413C-9647-75A1CC154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72E87E-4BFB-4D47-9434-367D81124BB4}" type="slidenum">
              <a:rPr lang="ru-RU" altLang="ru-RU">
                <a:latin typeface="Calibri" panose="020F0502020204030204" pitchFamily="34" charset="0"/>
              </a:rPr>
              <a:pPr eaLnBrk="1" hangingPunct="1"/>
              <a:t>89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Образ слайда 1">
            <a:extLst>
              <a:ext uri="{FF2B5EF4-FFF2-40B4-BE49-F238E27FC236}">
                <a16:creationId xmlns:a16="http://schemas.microsoft.com/office/drawing/2014/main" id="{B9FF5CB5-5C08-484A-82CE-E6F80F129B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Заметки 2">
            <a:extLst>
              <a:ext uri="{FF2B5EF4-FFF2-40B4-BE49-F238E27FC236}">
                <a16:creationId xmlns:a16="http://schemas.microsoft.com/office/drawing/2014/main" id="{CE08989F-61A7-4EC3-9C2E-6AB4B500EE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2580" name="Номер слайда 3">
            <a:extLst>
              <a:ext uri="{FF2B5EF4-FFF2-40B4-BE49-F238E27FC236}">
                <a16:creationId xmlns:a16="http://schemas.microsoft.com/office/drawing/2014/main" id="{117CF619-C765-4536-AB86-28C5A6BAA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F1099D-2EF1-4857-B37C-50CD1BF62E7B}" type="slidenum">
              <a:rPr lang="ru-RU" altLang="ru-RU">
                <a:latin typeface="Calibri" panose="020F0502020204030204" pitchFamily="34" charset="0"/>
              </a:rPr>
              <a:pPr eaLnBrk="1" hangingPunct="1"/>
              <a:t>90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Образ слайда 1">
            <a:extLst>
              <a:ext uri="{FF2B5EF4-FFF2-40B4-BE49-F238E27FC236}">
                <a16:creationId xmlns:a16="http://schemas.microsoft.com/office/drawing/2014/main" id="{A4147517-ED55-4181-91B3-8EDE055BCC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Заметки 2">
            <a:extLst>
              <a:ext uri="{FF2B5EF4-FFF2-40B4-BE49-F238E27FC236}">
                <a16:creationId xmlns:a16="http://schemas.microsoft.com/office/drawing/2014/main" id="{BB8AFB4F-BF12-4837-B3DF-70BEFCB035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3604" name="Номер слайда 3">
            <a:extLst>
              <a:ext uri="{FF2B5EF4-FFF2-40B4-BE49-F238E27FC236}">
                <a16:creationId xmlns:a16="http://schemas.microsoft.com/office/drawing/2014/main" id="{B8EC2F6F-37E6-4380-A0F8-9727820A1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8912E1E-6B0E-4CD9-9019-C850C3FA96B3}" type="slidenum">
              <a:rPr lang="ru-RU" altLang="ru-RU">
                <a:latin typeface="Calibri" panose="020F0502020204030204" pitchFamily="34" charset="0"/>
              </a:rPr>
              <a:pPr eaLnBrk="1" hangingPunct="1"/>
              <a:t>91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Образ слайда 1">
            <a:extLst>
              <a:ext uri="{FF2B5EF4-FFF2-40B4-BE49-F238E27FC236}">
                <a16:creationId xmlns:a16="http://schemas.microsoft.com/office/drawing/2014/main" id="{5CA6E3AD-81F0-4D51-BB1F-0FC28B2455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Заметки 2">
            <a:extLst>
              <a:ext uri="{FF2B5EF4-FFF2-40B4-BE49-F238E27FC236}">
                <a16:creationId xmlns:a16="http://schemas.microsoft.com/office/drawing/2014/main" id="{1F1AC2C6-4F6C-4B69-8432-68EE5DA0A8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4628" name="Номер слайда 3">
            <a:extLst>
              <a:ext uri="{FF2B5EF4-FFF2-40B4-BE49-F238E27FC236}">
                <a16:creationId xmlns:a16="http://schemas.microsoft.com/office/drawing/2014/main" id="{D38B7CA2-D32C-4094-98AA-33B5C5E8F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7DE5D45-6307-48F3-A953-AB74B5C8D394}" type="slidenum">
              <a:rPr lang="ru-RU" altLang="ru-RU">
                <a:latin typeface="Calibri" panose="020F0502020204030204" pitchFamily="34" charset="0"/>
              </a:rPr>
              <a:pPr eaLnBrk="1" hangingPunct="1"/>
              <a:t>92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Образ слайда 1">
            <a:extLst>
              <a:ext uri="{FF2B5EF4-FFF2-40B4-BE49-F238E27FC236}">
                <a16:creationId xmlns:a16="http://schemas.microsoft.com/office/drawing/2014/main" id="{FBF90384-76FD-49F9-AF74-EA9BAB5428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Заметки 2">
            <a:extLst>
              <a:ext uri="{FF2B5EF4-FFF2-40B4-BE49-F238E27FC236}">
                <a16:creationId xmlns:a16="http://schemas.microsoft.com/office/drawing/2014/main" id="{46B5F7C9-B342-44B4-8B96-1DB7763CD1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5652" name="Номер слайда 3">
            <a:extLst>
              <a:ext uri="{FF2B5EF4-FFF2-40B4-BE49-F238E27FC236}">
                <a16:creationId xmlns:a16="http://schemas.microsoft.com/office/drawing/2014/main" id="{4F91F2D2-FB3C-4182-80D1-CF9EFD877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18D71F5-5DA7-4321-93F8-8FD47275764A}" type="slidenum">
              <a:rPr lang="ru-RU" altLang="ru-RU">
                <a:latin typeface="Calibri" panose="020F0502020204030204" pitchFamily="34" charset="0"/>
              </a:rPr>
              <a:pPr eaLnBrk="1" hangingPunct="1"/>
              <a:t>93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Образ слайда 1">
            <a:extLst>
              <a:ext uri="{FF2B5EF4-FFF2-40B4-BE49-F238E27FC236}">
                <a16:creationId xmlns:a16="http://schemas.microsoft.com/office/drawing/2014/main" id="{9DE093A8-F7DB-4DAE-AFA6-E4A62C07FA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Заметки 2">
            <a:extLst>
              <a:ext uri="{FF2B5EF4-FFF2-40B4-BE49-F238E27FC236}">
                <a16:creationId xmlns:a16="http://schemas.microsoft.com/office/drawing/2014/main" id="{649181CD-C85A-40FE-BB47-EE9D0A29F0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6676" name="Номер слайда 3">
            <a:extLst>
              <a:ext uri="{FF2B5EF4-FFF2-40B4-BE49-F238E27FC236}">
                <a16:creationId xmlns:a16="http://schemas.microsoft.com/office/drawing/2014/main" id="{0687F396-3171-43D8-9CB1-0DF1D09E1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87D8CB5-CB33-48E0-940F-BC1669209D57}" type="slidenum">
              <a:rPr lang="ru-RU" altLang="ru-RU">
                <a:latin typeface="Calibri" panose="020F0502020204030204" pitchFamily="34" charset="0"/>
              </a:rPr>
              <a:pPr eaLnBrk="1" hangingPunct="1"/>
              <a:t>94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Образ слайда 1">
            <a:extLst>
              <a:ext uri="{FF2B5EF4-FFF2-40B4-BE49-F238E27FC236}">
                <a16:creationId xmlns:a16="http://schemas.microsoft.com/office/drawing/2014/main" id="{FE306018-192B-4FA3-86AA-3B1246CA8A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Заметки 2">
            <a:extLst>
              <a:ext uri="{FF2B5EF4-FFF2-40B4-BE49-F238E27FC236}">
                <a16:creationId xmlns:a16="http://schemas.microsoft.com/office/drawing/2014/main" id="{DF6EAD95-753A-4BE5-A05A-42922E1EA9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8308" name="Номер слайда 3">
            <a:extLst>
              <a:ext uri="{FF2B5EF4-FFF2-40B4-BE49-F238E27FC236}">
                <a16:creationId xmlns:a16="http://schemas.microsoft.com/office/drawing/2014/main" id="{3A19E0E4-C4BD-4697-ACFE-DD2E4EF1F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B8DAAE0-E7C1-4C69-AE1A-0D6A3681C2B4}" type="slidenum">
              <a:rPr lang="ru-RU" altLang="ru-RU">
                <a:latin typeface="Calibri" panose="020F0502020204030204" pitchFamily="34" charset="0"/>
              </a:rPr>
              <a:pPr eaLnBrk="1" hangingPunct="1"/>
              <a:t>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Образ слайда 1">
            <a:extLst>
              <a:ext uri="{FF2B5EF4-FFF2-40B4-BE49-F238E27FC236}">
                <a16:creationId xmlns:a16="http://schemas.microsoft.com/office/drawing/2014/main" id="{0C532DE1-BFBF-4994-ACC0-E9C0324676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Заметки 2">
            <a:extLst>
              <a:ext uri="{FF2B5EF4-FFF2-40B4-BE49-F238E27FC236}">
                <a16:creationId xmlns:a16="http://schemas.microsoft.com/office/drawing/2014/main" id="{4BA3ED89-69DE-47BB-AFFD-F0E23032C2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7700" name="Номер слайда 3">
            <a:extLst>
              <a:ext uri="{FF2B5EF4-FFF2-40B4-BE49-F238E27FC236}">
                <a16:creationId xmlns:a16="http://schemas.microsoft.com/office/drawing/2014/main" id="{2A83F833-664C-42F2-A310-D81EEE6D8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403C5B-358D-4E71-8566-28602A4DFA30}" type="slidenum">
              <a:rPr lang="ru-RU" altLang="ru-RU">
                <a:latin typeface="Calibri" panose="020F0502020204030204" pitchFamily="34" charset="0"/>
              </a:rPr>
              <a:pPr eaLnBrk="1" hangingPunct="1"/>
              <a:t>95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Образ слайда 1">
            <a:extLst>
              <a:ext uri="{FF2B5EF4-FFF2-40B4-BE49-F238E27FC236}">
                <a16:creationId xmlns:a16="http://schemas.microsoft.com/office/drawing/2014/main" id="{E3961074-5654-45E6-9CB1-5578D72FF7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Заметки 2">
            <a:extLst>
              <a:ext uri="{FF2B5EF4-FFF2-40B4-BE49-F238E27FC236}">
                <a16:creationId xmlns:a16="http://schemas.microsoft.com/office/drawing/2014/main" id="{430B8491-B796-480D-B166-E1262DEA90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8724" name="Номер слайда 3">
            <a:extLst>
              <a:ext uri="{FF2B5EF4-FFF2-40B4-BE49-F238E27FC236}">
                <a16:creationId xmlns:a16="http://schemas.microsoft.com/office/drawing/2014/main" id="{B440E436-A8DE-4389-8058-2BEC9B3FF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544129-C28B-45E8-A645-B1E615A7E257}" type="slidenum">
              <a:rPr lang="ru-RU" altLang="ru-RU">
                <a:latin typeface="Calibri" panose="020F0502020204030204" pitchFamily="34" charset="0"/>
              </a:rPr>
              <a:pPr eaLnBrk="1" hangingPunct="1"/>
              <a:t>96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Образ слайда 1">
            <a:extLst>
              <a:ext uri="{FF2B5EF4-FFF2-40B4-BE49-F238E27FC236}">
                <a16:creationId xmlns:a16="http://schemas.microsoft.com/office/drawing/2014/main" id="{1CF3B449-25B4-45FF-BD5F-0D4196FFB5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Заметки 2">
            <a:extLst>
              <a:ext uri="{FF2B5EF4-FFF2-40B4-BE49-F238E27FC236}">
                <a16:creationId xmlns:a16="http://schemas.microsoft.com/office/drawing/2014/main" id="{58C0AC14-020B-4CE2-B93B-D05B7F11C2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9748" name="Номер слайда 3">
            <a:extLst>
              <a:ext uri="{FF2B5EF4-FFF2-40B4-BE49-F238E27FC236}">
                <a16:creationId xmlns:a16="http://schemas.microsoft.com/office/drawing/2014/main" id="{D882EC0B-936C-40B2-BB09-F18B26728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C9AC9B-C647-4DBF-AFBD-74B7D853E268}" type="slidenum">
              <a:rPr lang="ru-RU" altLang="ru-RU">
                <a:latin typeface="Calibri" panose="020F0502020204030204" pitchFamily="34" charset="0"/>
              </a:rPr>
              <a:pPr eaLnBrk="1" hangingPunct="1"/>
              <a:t>97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Образ слайда 1">
            <a:extLst>
              <a:ext uri="{FF2B5EF4-FFF2-40B4-BE49-F238E27FC236}">
                <a16:creationId xmlns:a16="http://schemas.microsoft.com/office/drawing/2014/main" id="{98FC4562-9BEA-4AD0-95DE-FD79C5A8EE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Заметки 2">
            <a:extLst>
              <a:ext uri="{FF2B5EF4-FFF2-40B4-BE49-F238E27FC236}">
                <a16:creationId xmlns:a16="http://schemas.microsoft.com/office/drawing/2014/main" id="{CE6B3B29-0F06-4D2E-A304-6A7F4053E2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0772" name="Номер слайда 3">
            <a:extLst>
              <a:ext uri="{FF2B5EF4-FFF2-40B4-BE49-F238E27FC236}">
                <a16:creationId xmlns:a16="http://schemas.microsoft.com/office/drawing/2014/main" id="{05388F45-A2CE-4C3B-838D-3B6491BD4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896123D-F4DA-426D-9109-6BB9ED53D271}" type="slidenum">
              <a:rPr lang="ru-RU" altLang="ru-RU">
                <a:latin typeface="Calibri" panose="020F0502020204030204" pitchFamily="34" charset="0"/>
              </a:rPr>
              <a:pPr eaLnBrk="1" hangingPunct="1"/>
              <a:t>98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Образ слайда 1">
            <a:extLst>
              <a:ext uri="{FF2B5EF4-FFF2-40B4-BE49-F238E27FC236}">
                <a16:creationId xmlns:a16="http://schemas.microsoft.com/office/drawing/2014/main" id="{E35E784D-D18A-481B-ACAE-4231B99764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Заметки 2">
            <a:extLst>
              <a:ext uri="{FF2B5EF4-FFF2-40B4-BE49-F238E27FC236}">
                <a16:creationId xmlns:a16="http://schemas.microsoft.com/office/drawing/2014/main" id="{C25152D9-4BD6-4E23-8D74-11B88C7CEE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1796" name="Номер слайда 3">
            <a:extLst>
              <a:ext uri="{FF2B5EF4-FFF2-40B4-BE49-F238E27FC236}">
                <a16:creationId xmlns:a16="http://schemas.microsoft.com/office/drawing/2014/main" id="{9DAD2531-2D8B-4183-8271-6A29C951B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9F1DAD2-22D2-41C5-B1F8-35C6239CCFBF}" type="slidenum">
              <a:rPr lang="ru-RU" altLang="ru-RU">
                <a:latin typeface="Calibri" panose="020F0502020204030204" pitchFamily="34" charset="0"/>
              </a:rPr>
              <a:pPr eaLnBrk="1" hangingPunct="1"/>
              <a:t>99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Образ слайда 1">
            <a:extLst>
              <a:ext uri="{FF2B5EF4-FFF2-40B4-BE49-F238E27FC236}">
                <a16:creationId xmlns:a16="http://schemas.microsoft.com/office/drawing/2014/main" id="{9E881F5B-4E5E-47F5-ABCD-0022F9F8C7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Заметки 2">
            <a:extLst>
              <a:ext uri="{FF2B5EF4-FFF2-40B4-BE49-F238E27FC236}">
                <a16:creationId xmlns:a16="http://schemas.microsoft.com/office/drawing/2014/main" id="{A51994B4-D641-45E9-83EF-91FC69FC9D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2820" name="Номер слайда 3">
            <a:extLst>
              <a:ext uri="{FF2B5EF4-FFF2-40B4-BE49-F238E27FC236}">
                <a16:creationId xmlns:a16="http://schemas.microsoft.com/office/drawing/2014/main" id="{EFDCA2E9-B60D-492D-A418-E8E27F61A3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1C16D8-4298-454C-8FAF-F543B65F1241}" type="slidenum">
              <a:rPr lang="ru-RU" altLang="ru-RU">
                <a:latin typeface="Calibri" panose="020F0502020204030204" pitchFamily="34" charset="0"/>
              </a:rPr>
              <a:pPr eaLnBrk="1" hangingPunct="1"/>
              <a:t>100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Образ слайда 1">
            <a:extLst>
              <a:ext uri="{FF2B5EF4-FFF2-40B4-BE49-F238E27FC236}">
                <a16:creationId xmlns:a16="http://schemas.microsoft.com/office/drawing/2014/main" id="{72B13642-1F13-434A-AD53-C78AF1A65A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Заметки 2">
            <a:extLst>
              <a:ext uri="{FF2B5EF4-FFF2-40B4-BE49-F238E27FC236}">
                <a16:creationId xmlns:a16="http://schemas.microsoft.com/office/drawing/2014/main" id="{33254C02-6281-4657-A613-6114109A37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3844" name="Номер слайда 3">
            <a:extLst>
              <a:ext uri="{FF2B5EF4-FFF2-40B4-BE49-F238E27FC236}">
                <a16:creationId xmlns:a16="http://schemas.microsoft.com/office/drawing/2014/main" id="{7B7DE098-63B5-4336-AE71-21548C565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839EBAA-E40F-4263-B992-3561B757D9D8}" type="slidenum">
              <a:rPr lang="ru-RU" altLang="ru-RU">
                <a:latin typeface="Calibri" panose="020F0502020204030204" pitchFamily="34" charset="0"/>
              </a:rPr>
              <a:pPr eaLnBrk="1" hangingPunct="1"/>
              <a:t>101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Образ слайда 1">
            <a:extLst>
              <a:ext uri="{FF2B5EF4-FFF2-40B4-BE49-F238E27FC236}">
                <a16:creationId xmlns:a16="http://schemas.microsoft.com/office/drawing/2014/main" id="{7D0F86CD-0144-4321-8254-35EFA37595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Заметки 2">
            <a:extLst>
              <a:ext uri="{FF2B5EF4-FFF2-40B4-BE49-F238E27FC236}">
                <a16:creationId xmlns:a16="http://schemas.microsoft.com/office/drawing/2014/main" id="{475C2AC9-AFD7-475D-A533-CD6688F51B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4868" name="Номер слайда 3">
            <a:extLst>
              <a:ext uri="{FF2B5EF4-FFF2-40B4-BE49-F238E27FC236}">
                <a16:creationId xmlns:a16="http://schemas.microsoft.com/office/drawing/2014/main" id="{CB922FE2-E8D5-456E-9F76-881956CE5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DE60272-097A-4AFD-B799-5FECF93942F9}" type="slidenum">
              <a:rPr lang="ru-RU" altLang="ru-RU">
                <a:latin typeface="Calibri" panose="020F0502020204030204" pitchFamily="34" charset="0"/>
              </a:rPr>
              <a:pPr eaLnBrk="1" hangingPunct="1"/>
              <a:t>102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Образ слайда 1">
            <a:extLst>
              <a:ext uri="{FF2B5EF4-FFF2-40B4-BE49-F238E27FC236}">
                <a16:creationId xmlns:a16="http://schemas.microsoft.com/office/drawing/2014/main" id="{1D258EE7-B545-4328-922F-E86C0A28A5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Заметки 2">
            <a:extLst>
              <a:ext uri="{FF2B5EF4-FFF2-40B4-BE49-F238E27FC236}">
                <a16:creationId xmlns:a16="http://schemas.microsoft.com/office/drawing/2014/main" id="{FC22A60E-D5C7-4622-A6ED-49005DAF61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5892" name="Номер слайда 3">
            <a:extLst>
              <a:ext uri="{FF2B5EF4-FFF2-40B4-BE49-F238E27FC236}">
                <a16:creationId xmlns:a16="http://schemas.microsoft.com/office/drawing/2014/main" id="{A0EC8730-614B-4BA3-9730-50015464B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518A1DF-B9FB-4A2C-811A-92E3C48633C4}" type="slidenum">
              <a:rPr lang="ru-RU" altLang="ru-RU">
                <a:latin typeface="Calibri" panose="020F0502020204030204" pitchFamily="34" charset="0"/>
              </a:rPr>
              <a:pPr eaLnBrk="1" hangingPunct="1"/>
              <a:t>103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Образ слайда 1">
            <a:extLst>
              <a:ext uri="{FF2B5EF4-FFF2-40B4-BE49-F238E27FC236}">
                <a16:creationId xmlns:a16="http://schemas.microsoft.com/office/drawing/2014/main" id="{45E4036C-ECC9-495B-AEA1-0D018F290D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Заметки 2">
            <a:extLst>
              <a:ext uri="{FF2B5EF4-FFF2-40B4-BE49-F238E27FC236}">
                <a16:creationId xmlns:a16="http://schemas.microsoft.com/office/drawing/2014/main" id="{7C807D05-C4A3-4091-8226-6134B5DA81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6916" name="Номер слайда 3">
            <a:extLst>
              <a:ext uri="{FF2B5EF4-FFF2-40B4-BE49-F238E27FC236}">
                <a16:creationId xmlns:a16="http://schemas.microsoft.com/office/drawing/2014/main" id="{D7786984-9EEE-4A34-A4FD-90C8A6296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95D2F67-17F0-4752-A2CF-47E5FE0D84E1}" type="slidenum">
              <a:rPr lang="ru-RU" altLang="ru-RU">
                <a:latin typeface="Calibri" panose="020F0502020204030204" pitchFamily="34" charset="0"/>
              </a:rPr>
              <a:pPr eaLnBrk="1" hangingPunct="1"/>
              <a:t>104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Образ слайда 1">
            <a:extLst>
              <a:ext uri="{FF2B5EF4-FFF2-40B4-BE49-F238E27FC236}">
                <a16:creationId xmlns:a16="http://schemas.microsoft.com/office/drawing/2014/main" id="{D7C697C7-CE45-4093-977A-FD9B4B676D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Заметки 2">
            <a:extLst>
              <a:ext uri="{FF2B5EF4-FFF2-40B4-BE49-F238E27FC236}">
                <a16:creationId xmlns:a16="http://schemas.microsoft.com/office/drawing/2014/main" id="{564538C9-29B6-45DB-AB8B-BC53F0B65C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0356" name="Номер слайда 3">
            <a:extLst>
              <a:ext uri="{FF2B5EF4-FFF2-40B4-BE49-F238E27FC236}">
                <a16:creationId xmlns:a16="http://schemas.microsoft.com/office/drawing/2014/main" id="{A92EC8DF-F613-472C-867C-6FB1D0212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15863A2-E2A9-4415-B0E6-0AD6CB96490D}" type="slidenum">
              <a:rPr lang="ru-RU" altLang="ru-RU">
                <a:latin typeface="Calibri" panose="020F0502020204030204" pitchFamily="34" charset="0"/>
              </a:rPr>
              <a:pPr eaLnBrk="1" hangingPunct="1"/>
              <a:t>13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Образ слайда 1">
            <a:extLst>
              <a:ext uri="{FF2B5EF4-FFF2-40B4-BE49-F238E27FC236}">
                <a16:creationId xmlns:a16="http://schemas.microsoft.com/office/drawing/2014/main" id="{04A34050-4277-41CB-AEEB-3CA86E3A9F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Заметки 2">
            <a:extLst>
              <a:ext uri="{FF2B5EF4-FFF2-40B4-BE49-F238E27FC236}">
                <a16:creationId xmlns:a16="http://schemas.microsoft.com/office/drawing/2014/main" id="{DEEA57FE-A7CA-43A6-9408-DB281052FF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7940" name="Номер слайда 3">
            <a:extLst>
              <a:ext uri="{FF2B5EF4-FFF2-40B4-BE49-F238E27FC236}">
                <a16:creationId xmlns:a16="http://schemas.microsoft.com/office/drawing/2014/main" id="{338B9BBA-C3DC-47DC-A4FB-6DDAB0FA5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2DEEB08-1E32-4636-92F5-37A797A4C28F}" type="slidenum">
              <a:rPr lang="ru-RU" altLang="ru-RU">
                <a:latin typeface="Calibri" panose="020F0502020204030204" pitchFamily="34" charset="0"/>
              </a:rPr>
              <a:pPr eaLnBrk="1" hangingPunct="1"/>
              <a:t>105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Образ слайда 1">
            <a:extLst>
              <a:ext uri="{FF2B5EF4-FFF2-40B4-BE49-F238E27FC236}">
                <a16:creationId xmlns:a16="http://schemas.microsoft.com/office/drawing/2014/main" id="{9DC770AE-456E-4F80-9E02-C4C94DC0D5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Заметки 2">
            <a:extLst>
              <a:ext uri="{FF2B5EF4-FFF2-40B4-BE49-F238E27FC236}">
                <a16:creationId xmlns:a16="http://schemas.microsoft.com/office/drawing/2014/main" id="{A5C4B701-B733-49F3-8FDC-E2425E3E6D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8964" name="Номер слайда 3">
            <a:extLst>
              <a:ext uri="{FF2B5EF4-FFF2-40B4-BE49-F238E27FC236}">
                <a16:creationId xmlns:a16="http://schemas.microsoft.com/office/drawing/2014/main" id="{C8E5B2FD-F466-4ECF-BE17-E0336D010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D267BAB-2A22-4007-B960-4EAA2728E0CC}" type="slidenum">
              <a:rPr lang="ru-RU" altLang="ru-RU">
                <a:latin typeface="Calibri" panose="020F0502020204030204" pitchFamily="34" charset="0"/>
              </a:rPr>
              <a:pPr eaLnBrk="1" hangingPunct="1"/>
              <a:t>106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Образ слайда 1">
            <a:extLst>
              <a:ext uri="{FF2B5EF4-FFF2-40B4-BE49-F238E27FC236}">
                <a16:creationId xmlns:a16="http://schemas.microsoft.com/office/drawing/2014/main" id="{B14BD229-3CAE-4363-87C4-4ECE4EB683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Заметки 2">
            <a:extLst>
              <a:ext uri="{FF2B5EF4-FFF2-40B4-BE49-F238E27FC236}">
                <a16:creationId xmlns:a16="http://schemas.microsoft.com/office/drawing/2014/main" id="{841C6025-BD4E-4529-8678-88462E32E1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9988" name="Номер слайда 3">
            <a:extLst>
              <a:ext uri="{FF2B5EF4-FFF2-40B4-BE49-F238E27FC236}">
                <a16:creationId xmlns:a16="http://schemas.microsoft.com/office/drawing/2014/main" id="{09E66802-DF6F-4EFB-A933-5ABA81556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4241BEF-0816-4CE0-A108-ACF50F62E946}" type="slidenum">
              <a:rPr lang="ru-RU" altLang="ru-RU">
                <a:latin typeface="Calibri" panose="020F0502020204030204" pitchFamily="34" charset="0"/>
              </a:rPr>
              <a:pPr eaLnBrk="1" hangingPunct="1"/>
              <a:t>107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Образ слайда 1">
            <a:extLst>
              <a:ext uri="{FF2B5EF4-FFF2-40B4-BE49-F238E27FC236}">
                <a16:creationId xmlns:a16="http://schemas.microsoft.com/office/drawing/2014/main" id="{0E34DF78-A14A-4DF1-A468-755B9198E1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Заметки 2">
            <a:extLst>
              <a:ext uri="{FF2B5EF4-FFF2-40B4-BE49-F238E27FC236}">
                <a16:creationId xmlns:a16="http://schemas.microsoft.com/office/drawing/2014/main" id="{E499ACA2-B9A5-432D-8C66-024B3EF3D1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1012" name="Номер слайда 3">
            <a:extLst>
              <a:ext uri="{FF2B5EF4-FFF2-40B4-BE49-F238E27FC236}">
                <a16:creationId xmlns:a16="http://schemas.microsoft.com/office/drawing/2014/main" id="{F1BC0B24-7F95-49C7-BE6E-68E4967CD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7E4F1F9-BF0C-45AA-B729-3FD2B54249A2}" type="slidenum">
              <a:rPr lang="ru-RU" altLang="ru-RU">
                <a:latin typeface="Calibri" panose="020F0502020204030204" pitchFamily="34" charset="0"/>
              </a:rPr>
              <a:pPr eaLnBrk="1" hangingPunct="1"/>
              <a:t>108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Образ слайда 1">
            <a:extLst>
              <a:ext uri="{FF2B5EF4-FFF2-40B4-BE49-F238E27FC236}">
                <a16:creationId xmlns:a16="http://schemas.microsoft.com/office/drawing/2014/main" id="{FC7743DF-C187-4968-8A85-DCFCEBFDF8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Заметки 2">
            <a:extLst>
              <a:ext uri="{FF2B5EF4-FFF2-40B4-BE49-F238E27FC236}">
                <a16:creationId xmlns:a16="http://schemas.microsoft.com/office/drawing/2014/main" id="{D606E174-2728-4CDD-BCD1-E90472348A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2036" name="Номер слайда 3">
            <a:extLst>
              <a:ext uri="{FF2B5EF4-FFF2-40B4-BE49-F238E27FC236}">
                <a16:creationId xmlns:a16="http://schemas.microsoft.com/office/drawing/2014/main" id="{0D04B616-A5C5-49FF-92F1-02A20806D5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A27657F-E926-40CE-B937-16EC7E4CA852}" type="slidenum">
              <a:rPr lang="ru-RU" altLang="ru-RU">
                <a:latin typeface="Calibri" panose="020F0502020204030204" pitchFamily="34" charset="0"/>
              </a:rPr>
              <a:pPr eaLnBrk="1" hangingPunct="1"/>
              <a:t>109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Образ слайда 1">
            <a:extLst>
              <a:ext uri="{FF2B5EF4-FFF2-40B4-BE49-F238E27FC236}">
                <a16:creationId xmlns:a16="http://schemas.microsoft.com/office/drawing/2014/main" id="{B7851981-5236-4C99-BD82-787ED11C62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Заметки 2">
            <a:extLst>
              <a:ext uri="{FF2B5EF4-FFF2-40B4-BE49-F238E27FC236}">
                <a16:creationId xmlns:a16="http://schemas.microsoft.com/office/drawing/2014/main" id="{730C58A4-BB84-417D-89BB-93CA4C4715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3060" name="Номер слайда 3">
            <a:extLst>
              <a:ext uri="{FF2B5EF4-FFF2-40B4-BE49-F238E27FC236}">
                <a16:creationId xmlns:a16="http://schemas.microsoft.com/office/drawing/2014/main" id="{DDE8BD57-9BA6-42BB-94E9-3A2030F31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07CAC6C-7603-49D5-91A7-B320B98311C8}" type="slidenum">
              <a:rPr lang="ru-RU" altLang="ru-RU">
                <a:latin typeface="Calibri" panose="020F0502020204030204" pitchFamily="34" charset="0"/>
              </a:rPr>
              <a:pPr eaLnBrk="1" hangingPunct="1"/>
              <a:t>110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Образ слайда 1">
            <a:extLst>
              <a:ext uri="{FF2B5EF4-FFF2-40B4-BE49-F238E27FC236}">
                <a16:creationId xmlns:a16="http://schemas.microsoft.com/office/drawing/2014/main" id="{F7498DD6-D8A3-4BD1-85FE-5CADCB53D7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Заметки 2">
            <a:extLst>
              <a:ext uri="{FF2B5EF4-FFF2-40B4-BE49-F238E27FC236}">
                <a16:creationId xmlns:a16="http://schemas.microsoft.com/office/drawing/2014/main" id="{5114246E-A49A-4591-B11B-4890E42AD5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4084" name="Номер слайда 3">
            <a:extLst>
              <a:ext uri="{FF2B5EF4-FFF2-40B4-BE49-F238E27FC236}">
                <a16:creationId xmlns:a16="http://schemas.microsoft.com/office/drawing/2014/main" id="{193605AA-D14E-44EE-A40A-F885101DA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B48BC64-3C94-4568-BEAB-CC504778691A}" type="slidenum">
              <a:rPr lang="ru-RU" altLang="ru-RU">
                <a:latin typeface="Calibri" panose="020F0502020204030204" pitchFamily="34" charset="0"/>
              </a:rPr>
              <a:pPr eaLnBrk="1" hangingPunct="1"/>
              <a:t>111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Образ слайда 1">
            <a:extLst>
              <a:ext uri="{FF2B5EF4-FFF2-40B4-BE49-F238E27FC236}">
                <a16:creationId xmlns:a16="http://schemas.microsoft.com/office/drawing/2014/main" id="{48507F5B-4CA4-45E5-8485-6D128D4A37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Заметки 2">
            <a:extLst>
              <a:ext uri="{FF2B5EF4-FFF2-40B4-BE49-F238E27FC236}">
                <a16:creationId xmlns:a16="http://schemas.microsoft.com/office/drawing/2014/main" id="{A6E6919F-C5F1-47D6-BA80-4C67B6B8FA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5108" name="Номер слайда 3">
            <a:extLst>
              <a:ext uri="{FF2B5EF4-FFF2-40B4-BE49-F238E27FC236}">
                <a16:creationId xmlns:a16="http://schemas.microsoft.com/office/drawing/2014/main" id="{563158FA-9EDD-420F-91A8-6C1A0B137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D6B4BA-9187-4D78-9D10-6DCB5A63BAC7}" type="slidenum">
              <a:rPr lang="ru-RU" altLang="ru-RU">
                <a:latin typeface="Calibri" panose="020F0502020204030204" pitchFamily="34" charset="0"/>
              </a:rPr>
              <a:pPr eaLnBrk="1" hangingPunct="1"/>
              <a:t>112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Образ слайда 1">
            <a:extLst>
              <a:ext uri="{FF2B5EF4-FFF2-40B4-BE49-F238E27FC236}">
                <a16:creationId xmlns:a16="http://schemas.microsoft.com/office/drawing/2014/main" id="{39A4551D-C53B-4779-9470-894B591CCD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Заметки 2">
            <a:extLst>
              <a:ext uri="{FF2B5EF4-FFF2-40B4-BE49-F238E27FC236}">
                <a16:creationId xmlns:a16="http://schemas.microsoft.com/office/drawing/2014/main" id="{19A351E8-2ABB-4B93-B6C0-F87A9D0FB8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6132" name="Номер слайда 3">
            <a:extLst>
              <a:ext uri="{FF2B5EF4-FFF2-40B4-BE49-F238E27FC236}">
                <a16:creationId xmlns:a16="http://schemas.microsoft.com/office/drawing/2014/main" id="{C7911E98-86C2-4786-9BC3-A04B18254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171D8B-F180-4FA0-8864-614C9B7E0DFF}" type="slidenum">
              <a:rPr lang="ru-RU" altLang="ru-RU">
                <a:latin typeface="Calibri" panose="020F0502020204030204" pitchFamily="34" charset="0"/>
              </a:rPr>
              <a:pPr eaLnBrk="1" hangingPunct="1"/>
              <a:t>113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Образ слайда 1">
            <a:extLst>
              <a:ext uri="{FF2B5EF4-FFF2-40B4-BE49-F238E27FC236}">
                <a16:creationId xmlns:a16="http://schemas.microsoft.com/office/drawing/2014/main" id="{ECF5DC52-3D32-4AF8-B8E0-6B513D4098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Заметки 2">
            <a:extLst>
              <a:ext uri="{FF2B5EF4-FFF2-40B4-BE49-F238E27FC236}">
                <a16:creationId xmlns:a16="http://schemas.microsoft.com/office/drawing/2014/main" id="{21B2457D-B9DF-4A3C-8041-79D47AC3D4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7156" name="Номер слайда 3">
            <a:extLst>
              <a:ext uri="{FF2B5EF4-FFF2-40B4-BE49-F238E27FC236}">
                <a16:creationId xmlns:a16="http://schemas.microsoft.com/office/drawing/2014/main" id="{D52714BB-FB7F-450E-B972-D1D6509D1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9952BF8-CD2C-4782-9678-0A64D6F27148}" type="slidenum">
              <a:rPr lang="ru-RU" altLang="ru-RU">
                <a:latin typeface="Calibri" panose="020F0502020204030204" pitchFamily="34" charset="0"/>
              </a:rPr>
              <a:pPr eaLnBrk="1" hangingPunct="1"/>
              <a:t>114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Образ слайда 1">
            <a:extLst>
              <a:ext uri="{FF2B5EF4-FFF2-40B4-BE49-F238E27FC236}">
                <a16:creationId xmlns:a16="http://schemas.microsoft.com/office/drawing/2014/main" id="{B927944D-9F71-42C1-AB45-9962E8B798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Заметки 2">
            <a:extLst>
              <a:ext uri="{FF2B5EF4-FFF2-40B4-BE49-F238E27FC236}">
                <a16:creationId xmlns:a16="http://schemas.microsoft.com/office/drawing/2014/main" id="{7EED3545-6863-4EE2-A376-BD7F1F8A41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1380" name="Номер слайда 3">
            <a:extLst>
              <a:ext uri="{FF2B5EF4-FFF2-40B4-BE49-F238E27FC236}">
                <a16:creationId xmlns:a16="http://schemas.microsoft.com/office/drawing/2014/main" id="{5F77DAD0-7F42-4CAC-8A0B-7E3EA6D1B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78650CB-D5C0-473F-806B-EE7B8CF935AC}" type="slidenum">
              <a:rPr lang="ru-RU" altLang="ru-RU">
                <a:latin typeface="Calibri" panose="020F0502020204030204" pitchFamily="34" charset="0"/>
              </a:rPr>
              <a:pPr eaLnBrk="1" hangingPunct="1"/>
              <a:t>14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Образ слайда 1">
            <a:extLst>
              <a:ext uri="{FF2B5EF4-FFF2-40B4-BE49-F238E27FC236}">
                <a16:creationId xmlns:a16="http://schemas.microsoft.com/office/drawing/2014/main" id="{5EA9E182-BA12-4C50-8A2D-E2BC6823C9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Заметки 2">
            <a:extLst>
              <a:ext uri="{FF2B5EF4-FFF2-40B4-BE49-F238E27FC236}">
                <a16:creationId xmlns:a16="http://schemas.microsoft.com/office/drawing/2014/main" id="{0181B1F5-09FC-46EB-9FC8-CC0436DE6C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8180" name="Номер слайда 3">
            <a:extLst>
              <a:ext uri="{FF2B5EF4-FFF2-40B4-BE49-F238E27FC236}">
                <a16:creationId xmlns:a16="http://schemas.microsoft.com/office/drawing/2014/main" id="{77867339-27FA-4358-A0A1-8EDB6C966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E14882B-49E7-4EED-8311-D1531DDE5097}" type="slidenum">
              <a:rPr lang="ru-RU" altLang="ru-RU">
                <a:latin typeface="Calibri" panose="020F0502020204030204" pitchFamily="34" charset="0"/>
              </a:rPr>
              <a:pPr eaLnBrk="1" hangingPunct="1"/>
              <a:t>115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Образ слайда 1">
            <a:extLst>
              <a:ext uri="{FF2B5EF4-FFF2-40B4-BE49-F238E27FC236}">
                <a16:creationId xmlns:a16="http://schemas.microsoft.com/office/drawing/2014/main" id="{D14F426F-B3F2-42D7-9CA5-BF081AB750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Заметки 2">
            <a:extLst>
              <a:ext uri="{FF2B5EF4-FFF2-40B4-BE49-F238E27FC236}">
                <a16:creationId xmlns:a16="http://schemas.microsoft.com/office/drawing/2014/main" id="{8F9468D8-F436-4ABD-BC19-E2AF4195EC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9204" name="Номер слайда 3">
            <a:extLst>
              <a:ext uri="{FF2B5EF4-FFF2-40B4-BE49-F238E27FC236}">
                <a16:creationId xmlns:a16="http://schemas.microsoft.com/office/drawing/2014/main" id="{4794DD64-21E8-4BAB-928C-21FE8CC31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B26028-D39F-4778-948E-E756F2D327DA}" type="slidenum">
              <a:rPr lang="ru-RU" altLang="ru-RU">
                <a:latin typeface="Calibri" panose="020F0502020204030204" pitchFamily="34" charset="0"/>
              </a:rPr>
              <a:pPr eaLnBrk="1" hangingPunct="1"/>
              <a:t>116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Образ слайда 1">
            <a:extLst>
              <a:ext uri="{FF2B5EF4-FFF2-40B4-BE49-F238E27FC236}">
                <a16:creationId xmlns:a16="http://schemas.microsoft.com/office/drawing/2014/main" id="{79BB057E-F926-4EA4-B88A-FBC102D8D3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Заметки 2">
            <a:extLst>
              <a:ext uri="{FF2B5EF4-FFF2-40B4-BE49-F238E27FC236}">
                <a16:creationId xmlns:a16="http://schemas.microsoft.com/office/drawing/2014/main" id="{6B4C2084-47EB-447B-9679-8FA5DE8728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2404" name="Номер слайда 3">
            <a:extLst>
              <a:ext uri="{FF2B5EF4-FFF2-40B4-BE49-F238E27FC236}">
                <a16:creationId xmlns:a16="http://schemas.microsoft.com/office/drawing/2014/main" id="{A0A4EFD8-11BA-41E0-89F5-3D1EF9B52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C8C8A90-DAB8-4D8B-817F-B82EEAC81B08}" type="slidenum">
              <a:rPr lang="ru-RU" altLang="ru-RU">
                <a:latin typeface="Calibri" panose="020F0502020204030204" pitchFamily="34" charset="0"/>
              </a:rPr>
              <a:pPr eaLnBrk="1" hangingPunct="1"/>
              <a:t>15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Образ слайда 1">
            <a:extLst>
              <a:ext uri="{FF2B5EF4-FFF2-40B4-BE49-F238E27FC236}">
                <a16:creationId xmlns:a16="http://schemas.microsoft.com/office/drawing/2014/main" id="{001850F1-F2E9-41B4-ABE1-B86AD8A8A1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Заметки 2">
            <a:extLst>
              <a:ext uri="{FF2B5EF4-FFF2-40B4-BE49-F238E27FC236}">
                <a16:creationId xmlns:a16="http://schemas.microsoft.com/office/drawing/2014/main" id="{A2EE2ACA-14C1-4C30-82D2-54509E9D1E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3428" name="Номер слайда 3">
            <a:extLst>
              <a:ext uri="{FF2B5EF4-FFF2-40B4-BE49-F238E27FC236}">
                <a16:creationId xmlns:a16="http://schemas.microsoft.com/office/drawing/2014/main" id="{84ACECFE-D5FE-4D0A-AC3A-D65441B41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DE17831-9740-4675-AA3A-935FA6C8EB96}" type="slidenum">
              <a:rPr lang="ru-RU" altLang="ru-RU">
                <a:latin typeface="Calibri" panose="020F0502020204030204" pitchFamily="34" charset="0"/>
              </a:rPr>
              <a:pPr eaLnBrk="1" hangingPunct="1"/>
              <a:t>17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C267-98AB-46B2-A7BF-0CE7D4517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2C462-0E62-4202-BC52-29D2A5D51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B360B-1E75-4000-945A-7A717E10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71BFD-EF0D-411F-A64C-B80052AE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C5560-8029-4575-834F-5C1201C8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60693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93E6-37C4-46CF-9D87-62E4646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32355-5F9A-4C49-B55C-4343CBD26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49147-3265-46DD-8657-F8B54E7E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22BD9-A4A5-4799-A6A7-2C1B748A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B76C7-E9D0-4217-B2A5-DE6B8C2E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1041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5B5F4-F763-4A20-88F8-CDA870209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D1A42-5DCE-4663-9F02-AA2ABE7CA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13AE1-6625-492C-ACB9-99DB5460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7D6F-C538-4A3B-9A34-B1BB04070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7D35F-4422-45F0-B0B8-31502E5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833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FA62-AD1B-4499-85DB-73582026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F6A61-2A58-48E7-8B79-FB28CEEC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0BDA2-317B-4FBD-9C6F-7FB266B1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94A9-79B1-4591-BBA5-C353574C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012A4-A7FA-4FCB-A5F8-1A12E55A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5588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86E1-3515-47B1-A7C7-93F058C6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37085-3621-4AD5-A06A-EA2864079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B4F23-596C-4815-8ED2-D0F5BFC7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318F-26C7-48A9-B969-CFA2BAF8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F2739-B05A-4988-8AD5-CF67D7F1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7886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FF00-5057-42CA-9AE3-9ED6C37F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F6E97-C0CA-45A7-B317-E014D8A0C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FD1D1-AEC0-4811-9834-76F32C8A9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812FA-8419-405C-B6F5-79EC10E8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AC121-77B5-4878-BA54-DEC188FC1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740FC-4BE3-44DB-B817-D8217FE7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59994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9D9B-A98E-4759-84BC-855A5273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D52ED-1458-43A0-AD3B-3F65951D0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4E3CC-2F04-4703-BC0B-D6D5529B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1E3A7-4DD9-4E68-A76D-ED4DD83EF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92B69-4C06-4848-B911-8C4070D8F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D8BF3C-7B37-4140-807A-9BF0588D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AC8F5-EE46-44E2-8A91-94F7DD38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31174-056F-49A1-AB9B-9A1602CF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441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697D-711B-49F7-8B4A-06134A73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32E1C-CCAF-4C2F-998D-92BFA79A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E2809-4A6F-4046-8142-9AE33D43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668-A76D-4420-B605-4D92C650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112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F4404-B450-41B3-960E-5EC56A08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398D8-4069-4598-907D-B437AAA9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C31E0-BE2F-49EE-B416-F6096B59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0820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EA9-F1AE-4C74-8CB8-4086B19C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6C51B-8CBF-4780-9C26-A7811E541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2AE8F-B623-4CE5-BEC7-CD4A5AF54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867A7-B8AB-4B9E-A16D-DF551546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58CCE-7A85-48ED-8D50-FA64B6DD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76DFB-C9F7-48AA-80A0-D571D0E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7709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236B-B627-4C93-A79C-9F02ED90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9B52F-C610-478F-988D-8EF40D434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17B0D-876E-4608-AD68-D77212E5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54576-A137-44EB-B09D-44B21D0D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481A3-6556-4C94-9A49-8E5B988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8E97F-0A0B-43F4-8E73-42008757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553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10393-2516-4CFA-8456-2E29E499E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9A6A6-CC49-4967-941C-8C5F86D4A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80A5C-A7D6-4D8E-8EBB-DFEBCCE04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27.05.2025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BE1C0-B644-49B9-94D4-3D634E08A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1609C-3EC0-4ACE-A62E-DC8DF3599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5426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l.org/documentation/glsl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LS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gl.org/documentation/glsl/" TargetMode="External"/><Relationship Id="rId5" Type="http://schemas.openxmlformats.org/officeDocument/2006/relationships/hyperlink" Target="http://wingman.org.ru/glsl-api" TargetMode="External"/><Relationship Id="rId4" Type="http://schemas.openxmlformats.org/officeDocument/2006/relationships/hyperlink" Target="http://www.gamedev.ru/articles/read.shtml?id=20123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CreateShaderObjectAR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ShaderSourceAR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CompileShaderAR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CreateProgramObjectAR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attachobjectar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LinkProgramAR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ValidateProgramAR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UseProgramObjectAR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UniformARB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ngman.org.ru/glsl-api/glGetUniformLocationARB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VertexAttribAR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ingman.org.ru/glsl-api/glGetAttribLocationARB" TargetMode="External"/><Relationship Id="rId4" Type="http://schemas.openxmlformats.org/officeDocument/2006/relationships/hyperlink" Target="http://wingman.org.ru/glsl-api/glVertexAttribPointerARB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RenderMa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73B57-9951-46E8-AA54-4385CFAF4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ru-RU" dirty="0"/>
              <a:t>Программирование графики с помощью шейдеров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AFBA606-7834-8CDC-F49C-68D2E62F45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05015-544E-2E94-EAB9-B7573F9A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4219E9-5EDC-4CB4-2AF5-9A0DCB491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104" y="1825625"/>
            <a:ext cx="5521792" cy="4351338"/>
          </a:xfrm>
        </p:spPr>
      </p:pic>
    </p:spTree>
    <p:extLst>
      <p:ext uri="{BB962C8B-B14F-4D97-AF65-F5344CB8AC3E}">
        <p14:creationId xmlns:p14="http://schemas.microsoft.com/office/powerpoint/2010/main" val="32443019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Заголовок 1">
            <a:extLst>
              <a:ext uri="{FF2B5EF4-FFF2-40B4-BE49-F238E27FC236}">
                <a16:creationId xmlns:a16="http://schemas.microsoft.com/office/drawing/2014/main" id="{C47ACFA9-1355-4783-825B-C7FC856A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 </a:t>
            </a:r>
            <a:r>
              <a:rPr lang="en-US" altLang="ru-RU"/>
              <a:t>void</a:t>
            </a:r>
            <a:endParaRPr lang="ru-RU" altLang="ru-RU"/>
          </a:p>
        </p:txBody>
      </p:sp>
      <p:sp>
        <p:nvSpPr>
          <p:cNvPr id="75779" name="Содержимое 2">
            <a:extLst>
              <a:ext uri="{FF2B5EF4-FFF2-40B4-BE49-F238E27FC236}">
                <a16:creationId xmlns:a16="http://schemas.microsoft.com/office/drawing/2014/main" id="{6AC2EB29-7FB7-419F-B5FA-A51956E2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Используется для указания, что функция не возвращает никакого значения</a:t>
            </a:r>
          </a:p>
          <a:p>
            <a:pPr lvl="1" eaLnBrk="1" hangingPunct="1"/>
            <a:r>
              <a:rPr lang="en-US" altLang="ru-RU"/>
              <a:t>void main()</a:t>
            </a:r>
            <a:br>
              <a:rPr lang="en-US" altLang="ru-RU"/>
            </a:br>
            <a:r>
              <a:rPr lang="en-US" altLang="ru-RU"/>
              <a:t>{</a:t>
            </a:r>
            <a:br>
              <a:rPr lang="en-US" altLang="ru-RU"/>
            </a:br>
            <a:r>
              <a:rPr lang="en-US" altLang="ru-RU"/>
              <a:t>…</a:t>
            </a:r>
            <a:br>
              <a:rPr lang="en-US" altLang="ru-RU"/>
            </a:br>
            <a:r>
              <a:rPr lang="en-US" altLang="ru-RU"/>
              <a:t>}</a:t>
            </a:r>
            <a:endParaRPr lang="ru-RU" altLang="ru-RU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1A9F4-F0B8-44F8-9DAD-B0A0E170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Объявления и область видимости</a:t>
            </a:r>
          </a:p>
        </p:txBody>
      </p:sp>
      <p:sp>
        <p:nvSpPr>
          <p:cNvPr id="76803" name="Содержимое 2">
            <a:extLst>
              <a:ext uri="{FF2B5EF4-FFF2-40B4-BE49-F238E27FC236}">
                <a16:creationId xmlns:a16="http://schemas.microsoft.com/office/drawing/2014/main" id="{BADEFE74-83DE-4499-A2E2-F1E5719BC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Переменные могут объявляться по мере необходимости (как в </a:t>
            </a:r>
            <a:r>
              <a:rPr lang="en-US" altLang="ru-RU"/>
              <a:t>C++), </a:t>
            </a:r>
            <a:r>
              <a:rPr lang="ru-RU" altLang="ru-RU"/>
              <a:t>а не в начале блока</a:t>
            </a:r>
          </a:p>
          <a:p>
            <a:pPr eaLnBrk="1" hangingPunct="1"/>
            <a:r>
              <a:rPr lang="ru-RU" altLang="ru-RU"/>
              <a:t>Область видимости ограничена блоком, в котором переменная была объявлена</a:t>
            </a:r>
          </a:p>
          <a:p>
            <a:pPr lvl="1" eaLnBrk="1" hangingPunct="1"/>
            <a:r>
              <a:rPr lang="ru-RU" altLang="ru-RU"/>
              <a:t>Исключение – нельзя объявлять переменные внутри оператора </a:t>
            </a:r>
            <a:r>
              <a:rPr lang="en-US" altLang="ru-RU"/>
              <a:t>if</a:t>
            </a:r>
            <a:endParaRPr lang="ru-RU" altLang="ru-RU"/>
          </a:p>
          <a:p>
            <a:pPr lvl="1" eaLnBrk="1" hangingPunct="1"/>
            <a:r>
              <a:rPr lang="ru-RU" altLang="ru-RU"/>
              <a:t>Область видимости переменной, объявленной в операторе </a:t>
            </a:r>
            <a:r>
              <a:rPr lang="en-US" altLang="ru-RU"/>
              <a:t>for </a:t>
            </a:r>
            <a:r>
              <a:rPr lang="ru-RU" altLang="ru-RU"/>
              <a:t>заканчивается в конце тела цикла</a:t>
            </a:r>
            <a:endParaRPr lang="en-US" altLang="ru-RU"/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58DD-13CD-4757-9F66-C0CD7830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Согласование и преобразование типов</a:t>
            </a:r>
          </a:p>
        </p:txBody>
      </p:sp>
      <p:sp>
        <p:nvSpPr>
          <p:cNvPr id="77827" name="Содержимое 2">
            <a:extLst>
              <a:ext uri="{FF2B5EF4-FFF2-40B4-BE49-F238E27FC236}">
                <a16:creationId xmlns:a16="http://schemas.microsoft.com/office/drawing/2014/main" id="{5C204911-9B16-4BAB-9E39-9752EEBF3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Язык </a:t>
            </a:r>
            <a:r>
              <a:rPr lang="en-US" altLang="ru-RU"/>
              <a:t>GLSL</a:t>
            </a:r>
            <a:r>
              <a:rPr lang="ru-RU" altLang="ru-RU"/>
              <a:t> строго типизирован</a:t>
            </a:r>
          </a:p>
          <a:p>
            <a:pPr lvl="1" eaLnBrk="1" hangingPunct="1"/>
            <a:r>
              <a:rPr lang="ru-RU" altLang="ru-RU"/>
              <a:t>Типы аргументов, передаваемых в функцию, должны соответствовать типу формальных параметров</a:t>
            </a:r>
          </a:p>
          <a:p>
            <a:pPr lvl="1" eaLnBrk="1" hangingPunct="1"/>
            <a:r>
              <a:rPr lang="ru-RU" altLang="ru-RU"/>
              <a:t>Типы аргументов операторов должны соответствовать требованиям конкретного оператора</a:t>
            </a:r>
          </a:p>
          <a:p>
            <a:pPr eaLnBrk="1" hangingPunct="1"/>
            <a:r>
              <a:rPr lang="ru-RU" altLang="ru-RU"/>
              <a:t>Строгая типизация позволяет избежать неоднозначностей при использовании перегруженных функций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>
            <a:extLst>
              <a:ext uri="{FF2B5EF4-FFF2-40B4-BE49-F238E27FC236}">
                <a16:creationId xmlns:a16="http://schemas.microsoft.com/office/drawing/2014/main" id="{B4F0A4E3-FD7F-48A3-A53D-E1E0E4A2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Инициализаторы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8066F4C1-EF75-483C-8E27-61488E04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Инициализация может быть совмещена вместе с объявлением переменной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float a, b = 3.0, c;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Константные переменные должны быть обязательно инициализированы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const </a:t>
            </a:r>
            <a:r>
              <a:rPr lang="en-US" dirty="0" err="1"/>
              <a:t>int</a:t>
            </a:r>
            <a:r>
              <a:rPr lang="en-US" dirty="0"/>
              <a:t> size = 4;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Attribute, uniform </a:t>
            </a:r>
            <a:r>
              <a:rPr lang="ru-RU" dirty="0"/>
              <a:t>и </a:t>
            </a:r>
            <a:r>
              <a:rPr lang="en-US" dirty="0"/>
              <a:t>varying-</a:t>
            </a:r>
            <a:r>
              <a:rPr lang="ru-RU" dirty="0"/>
              <a:t>переменные при объявлении нельзя инициализировать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attribute </a:t>
            </a:r>
            <a:r>
              <a:rPr lang="en-US"/>
              <a:t>float temperature</a:t>
            </a:r>
            <a:r>
              <a:rPr lang="en-US" dirty="0"/>
              <a:t>;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uniform </a:t>
            </a:r>
            <a:r>
              <a:rPr lang="en-US" dirty="0" err="1"/>
              <a:t>int</a:t>
            </a:r>
            <a:r>
              <a:rPr lang="en-US" dirty="0"/>
              <a:t> size;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varying float transparency;</a:t>
            </a:r>
            <a:endParaRPr lang="ru-RU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3F977-BD7C-44E1-963A-B49B48F3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Инициализация составных типов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F2FEB818-03EB-4942-8400-0153DAD84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Для инициализации составных типов используются конструкторы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vec4 v = vec4(1.0, 2.0, 3.0, 4.0);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vec4 v;</a:t>
            </a:r>
            <a:br>
              <a:rPr lang="en-US" dirty="0"/>
            </a:br>
            <a:r>
              <a:rPr lang="en-US" dirty="0"/>
              <a:t>v = vec4(1.0, 2.0, 3.0, 4.0);</a:t>
            </a:r>
            <a:endParaRPr lang="ru-RU" dirty="0"/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mat2 m(1.0, 2.0, 3.0, 4.0); // </a:t>
            </a:r>
            <a:r>
              <a:rPr lang="ru-RU" dirty="0"/>
              <a:t>элементы матрицы перечисляются по столбцам</a:t>
            </a: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err="1"/>
              <a:t>Дискретизаторы</a:t>
            </a:r>
            <a:r>
              <a:rPr lang="ru-RU" dirty="0"/>
              <a:t> не имеют конструкторов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Возможно инициализация структур с помощью конструкторов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Элементы перечисляются в порядке их объявления в структуре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>
            <a:extLst>
              <a:ext uri="{FF2B5EF4-FFF2-40B4-BE49-F238E27FC236}">
                <a16:creationId xmlns:a16="http://schemas.microsoft.com/office/drawing/2014/main" id="{EFFDC013-C987-4F2C-9F2E-ED8AFBFD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Спецификаторы переменных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2585D820-57B6-4F42-86FD-C41745346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attribute</a:t>
            </a:r>
          </a:p>
          <a:p>
            <a:pPr lvl="1"/>
            <a:r>
              <a:rPr lang="ru-RU"/>
              <a:t>Используется для объявления переменной-атрибута вершины, значение которой задается приложением для каждой отдельно взятой вершины</a:t>
            </a:r>
          </a:p>
          <a:p>
            <a:r>
              <a:rPr lang="en-US"/>
              <a:t>uniform</a:t>
            </a:r>
          </a:p>
          <a:p>
            <a:pPr lvl="1"/>
            <a:r>
              <a:rPr lang="ru-RU"/>
              <a:t>Используется для объявления переменной, значение которой задается приложением для группы примитивов</a:t>
            </a:r>
          </a:p>
          <a:p>
            <a:r>
              <a:rPr lang="en-US"/>
              <a:t>varying</a:t>
            </a:r>
          </a:p>
          <a:p>
            <a:pPr lvl="1"/>
            <a:r>
              <a:rPr lang="ru-RU"/>
              <a:t>Используется для объявления переменной, посредством которой вершинный шейдер передает результаты вычислений фрагментному шейдеру</a:t>
            </a:r>
            <a:endParaRPr lang="en-US"/>
          </a:p>
          <a:p>
            <a:r>
              <a:rPr lang="en-US"/>
              <a:t>const</a:t>
            </a:r>
          </a:p>
          <a:p>
            <a:pPr lvl="1"/>
            <a:r>
              <a:rPr lang="ru-RU"/>
              <a:t>Константы времени компиляции, не видимые вне шейдера, в котором объявлены</a:t>
            </a:r>
            <a:endParaRPr lang="ru-RU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F189B-C2B9-4EAE-A919-2D00A06D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Переменные без спецификаторов</a:t>
            </a:r>
          </a:p>
        </p:txBody>
      </p:sp>
      <p:sp>
        <p:nvSpPr>
          <p:cNvPr id="81923" name="Содержимое 2">
            <a:extLst>
              <a:ext uri="{FF2B5EF4-FFF2-40B4-BE49-F238E27FC236}">
                <a16:creationId xmlns:a16="http://schemas.microsoft.com/office/drawing/2014/main" id="{010BA8F8-2C4B-49F0-A9F1-1ED579778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Переменные в глобальной области видимости, объявленные без спецификаторов могут использоваться совместно шейдерами одного типа, скомпонованными в одну программу</a:t>
            </a:r>
          </a:p>
          <a:p>
            <a:pPr eaLnBrk="1" hangingPunct="1"/>
            <a:r>
              <a:rPr lang="ru-RU" altLang="ru-RU"/>
              <a:t>Время существования таких переменных ограничено одним запуском шейдера</a:t>
            </a:r>
          </a:p>
          <a:p>
            <a:pPr eaLnBrk="1" hangingPunct="1"/>
            <a:r>
              <a:rPr lang="ru-RU" altLang="ru-RU"/>
              <a:t>Понятие «статических переменных» отсутствует</a:t>
            </a:r>
          </a:p>
          <a:p>
            <a:pPr lvl="1" eaLnBrk="1" hangingPunct="1"/>
            <a:r>
              <a:rPr lang="ru-RU" altLang="ru-RU"/>
              <a:t>Сохранение значения переменной между запусками шейдера препятствовало бы параллельной обработке вершин и фгагментов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94F21-6152-4525-A880-C6181943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Последовательное выполнение</a:t>
            </a:r>
            <a:endParaRPr 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D0E003A7-998A-4C30-B145-F971AEA04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/>
              <a:t>Программа на языке шейдеров </a:t>
            </a:r>
            <a:r>
              <a:rPr lang="en-US"/>
              <a:t>OpenGL </a:t>
            </a:r>
            <a:r>
              <a:rPr lang="ru-RU"/>
              <a:t>выполняется последовательно</a:t>
            </a:r>
          </a:p>
          <a:p>
            <a:r>
              <a:rPr lang="ru-RU"/>
              <a:t>Точка входа в шейдер – функция </a:t>
            </a:r>
            <a:r>
              <a:rPr lang="en-US"/>
              <a:t>void main()</a:t>
            </a:r>
          </a:p>
          <a:p>
            <a:pPr lvl="1"/>
            <a:r>
              <a:rPr lang="ru-RU"/>
              <a:t>Перед входом в функцию выполняется инициализация глобальных переменных</a:t>
            </a:r>
          </a:p>
          <a:p>
            <a:r>
              <a:rPr lang="ru-RU"/>
              <a:t>Операторы</a:t>
            </a:r>
            <a:r>
              <a:rPr lang="en-US"/>
              <a:t> for, while, do-while </a:t>
            </a:r>
            <a:r>
              <a:rPr lang="ru-RU"/>
              <a:t>огранизуют циклическое выполнение</a:t>
            </a:r>
          </a:p>
          <a:p>
            <a:r>
              <a:rPr lang="ru-RU"/>
              <a:t>Условное выполнение обеспечивается операторами </a:t>
            </a:r>
            <a:r>
              <a:rPr lang="en-US"/>
              <a:t>if-else</a:t>
            </a:r>
            <a:r>
              <a:rPr lang="ru-RU"/>
              <a:t> и оператором </a:t>
            </a:r>
            <a:r>
              <a:rPr lang="en-US"/>
              <a:t>?:</a:t>
            </a:r>
          </a:p>
          <a:p>
            <a:pPr lvl="1"/>
            <a:r>
              <a:rPr lang="ru-RU"/>
              <a:t>В операторе </a:t>
            </a:r>
            <a:r>
              <a:rPr lang="en-US"/>
              <a:t>?:</a:t>
            </a:r>
            <a:r>
              <a:rPr lang="ru-RU"/>
              <a:t> типы 2-го и 3-го операндов должны совпадать</a:t>
            </a:r>
          </a:p>
          <a:p>
            <a:r>
              <a:rPr lang="ru-RU"/>
              <a:t>Оператор </a:t>
            </a:r>
            <a:r>
              <a:rPr lang="en-US"/>
              <a:t>discard </a:t>
            </a:r>
            <a:r>
              <a:rPr lang="ru-RU"/>
              <a:t>может запретить запись фрагмента в кадровый буфер</a:t>
            </a:r>
          </a:p>
          <a:p>
            <a:r>
              <a:rPr lang="ru-RU"/>
              <a:t>Операторы </a:t>
            </a:r>
            <a:r>
              <a:rPr lang="en-US"/>
              <a:t>goto </a:t>
            </a:r>
            <a:r>
              <a:rPr lang="ru-RU"/>
              <a:t>и </a:t>
            </a:r>
            <a:r>
              <a:rPr lang="en-US"/>
              <a:t>switch </a:t>
            </a:r>
            <a:r>
              <a:rPr lang="ru-RU"/>
              <a:t>отсутствуют</a:t>
            </a:r>
            <a:endParaRPr lang="ru-RU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B6B0F-5E5A-4918-BCF8-FC38E852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Функции, определяемые пользователем</a:t>
            </a:r>
            <a:endParaRPr 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C8EFCA01-8438-405B-9719-8C26EF35F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/>
              <a:t>Функции объявляются аналогично </a:t>
            </a:r>
            <a:r>
              <a:rPr lang="en-US"/>
              <a:t>C++</a:t>
            </a:r>
            <a:endParaRPr lang="ru-RU"/>
          </a:p>
          <a:p>
            <a:r>
              <a:rPr lang="ru-RU"/>
              <a:t>Допускается перегрузка функций</a:t>
            </a:r>
            <a:endParaRPr lang="en-US"/>
          </a:p>
          <a:p>
            <a:r>
              <a:rPr lang="ru-RU"/>
              <a:t>Более строгий контроль над типами входных и выходных параметров</a:t>
            </a:r>
          </a:p>
          <a:p>
            <a:r>
              <a:rPr lang="ru-RU"/>
              <a:t>Запрещен явный или косвенный рекурсивный вызов функции</a:t>
            </a:r>
          </a:p>
          <a:p>
            <a:r>
              <a:rPr lang="ru-RU"/>
              <a:t>Для аргументов можно задать следующие спецификаторы</a:t>
            </a:r>
          </a:p>
          <a:p>
            <a:pPr lvl="1"/>
            <a:r>
              <a:rPr lang="en-US"/>
              <a:t>in –</a:t>
            </a:r>
            <a:r>
              <a:rPr lang="ru-RU"/>
              <a:t> аргумент копируется при входе</a:t>
            </a:r>
            <a:endParaRPr lang="en-US"/>
          </a:p>
          <a:p>
            <a:pPr lvl="1"/>
            <a:r>
              <a:rPr lang="en-US"/>
              <a:t>out</a:t>
            </a:r>
            <a:r>
              <a:rPr lang="ru-RU"/>
              <a:t> – аргумент копируется при выходе</a:t>
            </a:r>
            <a:endParaRPr lang="en-US"/>
          </a:p>
          <a:p>
            <a:pPr lvl="1"/>
            <a:r>
              <a:rPr lang="en-US"/>
              <a:t>inout</a:t>
            </a:r>
            <a:r>
              <a:rPr lang="ru-RU"/>
              <a:t> – аргумент копируется как при входе, так и при выходе</a:t>
            </a:r>
          </a:p>
          <a:p>
            <a:pPr lvl="1"/>
            <a:r>
              <a:rPr lang="ru-RU"/>
              <a:t>К аргументам может применяться спецификатор </a:t>
            </a:r>
            <a:r>
              <a:rPr lang="en-US"/>
              <a:t>const </a:t>
            </a:r>
            <a:endParaRPr lang="ru-RU"/>
          </a:p>
          <a:p>
            <a:pPr lvl="2"/>
            <a:r>
              <a:rPr lang="ru-RU"/>
              <a:t>не применим к </a:t>
            </a:r>
            <a:r>
              <a:rPr lang="en-US"/>
              <a:t>out </a:t>
            </a:r>
            <a:r>
              <a:rPr lang="ru-RU"/>
              <a:t>и </a:t>
            </a:r>
            <a:r>
              <a:rPr lang="en-US"/>
              <a:t>inout-</a:t>
            </a:r>
            <a:r>
              <a:rPr lang="ru-RU"/>
              <a:t>параметрам</a:t>
            </a:r>
            <a:endParaRPr lang="ru-RU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05245-969B-4BEB-9462-7106C74BECD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Примеры объявления функций</a:t>
            </a:r>
          </a:p>
        </p:txBody>
      </p:sp>
      <p:sp>
        <p:nvSpPr>
          <p:cNvPr id="84995" name="TextBox 3">
            <a:extLst>
              <a:ext uri="{FF2B5EF4-FFF2-40B4-BE49-F238E27FC236}">
                <a16:creationId xmlns:a16="http://schemas.microsoft.com/office/drawing/2014/main" id="{C555CE51-EE67-4EFB-87E2-9CAF3764B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000250"/>
            <a:ext cx="857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  <a:cs typeface="Courier New" panose="02070309020205020404" pitchFamily="49" charset="0"/>
              </a:rPr>
              <a:t>void ComputeCoord(in vec3 normal, vec3 tangent, inout vec3 coord);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  <a:cs typeface="Courier New" panose="02070309020205020404" pitchFamily="49" charset="0"/>
              </a:rPr>
              <a:t>vec3 ComputeCoord(const vec3 normal, vec3 tangent, in vec3 coord);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2FCA-183D-E175-44A6-F4E2125D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Место шейдеров в графическом конвейере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239A-54E5-DDD1-0A5D-F3851408E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10128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Передача вершин и их атрибутов из CPU в GPU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Обработка вершин</a:t>
            </a:r>
          </a:p>
          <a:p>
            <a:pPr lvl="1"/>
            <a:r>
              <a:rPr lang="ru-RU" dirty="0"/>
              <a:t>🧠 Вершинный шейдер (</a:t>
            </a:r>
            <a:r>
              <a:rPr lang="en-US" dirty="0"/>
              <a:t>Vertex Shader)</a:t>
            </a:r>
          </a:p>
          <a:p>
            <a:pPr lvl="1"/>
            <a:r>
              <a:rPr lang="ru-RU" dirty="0"/>
              <a:t>🔀 Тесселяция (</a:t>
            </a:r>
            <a:r>
              <a:rPr lang="en-US" dirty="0"/>
              <a:t>Tessellation Control / Evaluation Shaders)</a:t>
            </a:r>
          </a:p>
          <a:p>
            <a:pPr lvl="1"/>
            <a:r>
              <a:rPr lang="ru-RU" dirty="0"/>
              <a:t>📐 Геометрический шейдер (</a:t>
            </a:r>
            <a:r>
              <a:rPr lang="en-US" dirty="0"/>
              <a:t>Geometry Shader)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Пост-обработка вершин</a:t>
            </a:r>
            <a:endParaRPr lang="en-US" dirty="0"/>
          </a:p>
          <a:p>
            <a:pPr lvl="1"/>
            <a:r>
              <a:rPr lang="ru-RU" dirty="0"/>
              <a:t>💾 </a:t>
            </a:r>
            <a:r>
              <a:rPr lang="ru-RU" dirty="0" err="1"/>
              <a:t>Transform</a:t>
            </a:r>
            <a:r>
              <a:rPr lang="ru-RU" dirty="0"/>
              <a:t> </a:t>
            </a:r>
            <a:r>
              <a:rPr lang="ru-RU" dirty="0" err="1"/>
              <a:t>Feedback</a:t>
            </a:r>
            <a:r>
              <a:rPr lang="ru-RU" dirty="0"/>
              <a:t> (сохранение результатов)</a:t>
            </a:r>
          </a:p>
          <a:p>
            <a:pPr lvl="1"/>
            <a:r>
              <a:rPr lang="ru-RU" dirty="0"/>
              <a:t>🧩 Сборка примитивов (треугольников, линий и точек)</a:t>
            </a:r>
          </a:p>
          <a:p>
            <a:pPr lvl="1"/>
            <a:r>
              <a:rPr lang="ru-RU" dirty="0"/>
              <a:t>✂️ Отсечение примитивов за границами отображаемого объема</a:t>
            </a:r>
          </a:p>
          <a:p>
            <a:pPr lvl="1"/>
            <a:r>
              <a:rPr lang="ru-RU" dirty="0"/>
              <a:t>🚫 Отбраковка граней (</a:t>
            </a:r>
            <a:r>
              <a:rPr lang="ru-RU" dirty="0" err="1"/>
              <a:t>Backface</a:t>
            </a:r>
            <a:r>
              <a:rPr lang="ru-RU" dirty="0"/>
              <a:t> </a:t>
            </a:r>
            <a:r>
              <a:rPr lang="ru-RU" dirty="0" err="1"/>
              <a:t>Culling</a:t>
            </a:r>
            <a:r>
              <a:rPr lang="ru-R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Растеризация (преобразование примитивов в набор фрагментов)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Обработка фрагментов</a:t>
            </a:r>
          </a:p>
          <a:p>
            <a:pPr lvl="1"/>
            <a:r>
              <a:rPr lang="ru-RU" dirty="0"/>
              <a:t>🎨 Фрагментный шейдер (</a:t>
            </a:r>
            <a:r>
              <a:rPr lang="ru-RU" dirty="0" err="1"/>
              <a:t>Fragment</a:t>
            </a:r>
            <a:r>
              <a:rPr lang="ru-RU" dirty="0"/>
              <a:t> </a:t>
            </a:r>
            <a:r>
              <a:rPr lang="ru-RU" dirty="0" err="1"/>
              <a:t>Shader</a:t>
            </a:r>
            <a:r>
              <a:rPr lang="ru-RU" dirty="0"/>
              <a:t>) — расчет цвета каждого пикселя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Операции над семплами</a:t>
            </a:r>
          </a:p>
          <a:p>
            <a:pPr lvl="1"/>
            <a:r>
              <a:rPr lang="ru-RU" dirty="0"/>
              <a:t>🧪 Тесты: принадлежности буферу кадра, ножниц, трафарета, глубины</a:t>
            </a:r>
          </a:p>
          <a:p>
            <a:pPr lvl="1"/>
            <a:r>
              <a:rPr lang="ru-RU" dirty="0"/>
              <a:t>🎭 Смешивание (</a:t>
            </a:r>
            <a:r>
              <a:rPr lang="ru-RU" dirty="0" err="1"/>
              <a:t>Blending</a:t>
            </a:r>
            <a:r>
              <a:rPr lang="ru-RU" dirty="0"/>
              <a:t>) с уже записанными цветами</a:t>
            </a:r>
          </a:p>
          <a:p>
            <a:pPr lvl="1"/>
            <a:r>
              <a:rPr lang="ru-RU" dirty="0"/>
              <a:t>💾 Запись результата в буфер кадра (с учетом масок)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5C3F4-DA6F-D729-8684-CD7CDE874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1412776"/>
            <a:ext cx="2390087" cy="53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0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Заголовок 1">
            <a:extLst>
              <a:ext uri="{FF2B5EF4-FFF2-40B4-BE49-F238E27FC236}">
                <a16:creationId xmlns:a16="http://schemas.microsoft.com/office/drawing/2014/main" id="{FA57CF17-2CA2-4134-A2A5-3590B706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Встроенные функции</a:t>
            </a:r>
          </a:p>
        </p:txBody>
      </p:sp>
      <p:sp>
        <p:nvSpPr>
          <p:cNvPr id="86019" name="Содержимое 2">
            <a:extLst>
              <a:ext uri="{FF2B5EF4-FFF2-40B4-BE49-F238E27FC236}">
                <a16:creationId xmlns:a16="http://schemas.microsoft.com/office/drawing/2014/main" id="{E5900377-BD63-48E4-A9E6-B6D1BD0B3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языке </a:t>
            </a:r>
            <a:r>
              <a:rPr lang="en-US" altLang="ru-RU"/>
              <a:t>GLSL </a:t>
            </a:r>
            <a:r>
              <a:rPr lang="ru-RU" altLang="ru-RU"/>
              <a:t>есть обширный набор встроенных функций</a:t>
            </a:r>
          </a:p>
          <a:p>
            <a:pPr lvl="1" eaLnBrk="1" hangingPunct="1"/>
            <a:r>
              <a:rPr lang="ru-RU" altLang="ru-RU"/>
              <a:t>Полный набор встроенных функций можно найти в </a:t>
            </a:r>
            <a:r>
              <a:rPr lang="ru-RU" altLang="ru-RU">
                <a:hlinkClick r:id="rId3"/>
              </a:rPr>
              <a:t>спецификации языка</a:t>
            </a:r>
            <a:endParaRPr lang="ru-RU" altLang="ru-RU"/>
          </a:p>
          <a:p>
            <a:pPr eaLnBrk="1" hangingPunct="1"/>
            <a:r>
              <a:rPr lang="ru-RU" altLang="ru-RU"/>
              <a:t>Любая из встроенных функций может быть переопределена в шейдере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Заголовок 1">
            <a:extLst>
              <a:ext uri="{FF2B5EF4-FFF2-40B4-BE49-F238E27FC236}">
                <a16:creationId xmlns:a16="http://schemas.microsoft.com/office/drawing/2014/main" id="{633DB57A-5418-45C1-8B1E-76A8D8D4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Операции</a:t>
            </a:r>
          </a:p>
        </p:txBody>
      </p:sp>
      <p:sp>
        <p:nvSpPr>
          <p:cNvPr id="87043" name="Содержимое 2">
            <a:extLst>
              <a:ext uri="{FF2B5EF4-FFF2-40B4-BE49-F238E27FC236}">
                <a16:creationId xmlns:a16="http://schemas.microsoft.com/office/drawing/2014/main" id="{B1EE2A2D-8C5F-4F2B-A94D-0D8416E96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Операции в основном объявляются аналогично операциям в языке </a:t>
            </a:r>
            <a:r>
              <a:rPr lang="en-US" altLang="ru-RU"/>
              <a:t>C</a:t>
            </a:r>
          </a:p>
          <a:p>
            <a:pPr lvl="1" eaLnBrk="1" hangingPunct="1"/>
            <a:r>
              <a:rPr lang="ru-RU" altLang="ru-RU"/>
              <a:t>Отсутствуют побитовые операции</a:t>
            </a:r>
          </a:p>
          <a:p>
            <a:pPr lvl="1" eaLnBrk="1" hangingPunct="1"/>
            <a:r>
              <a:rPr lang="ru-RU" altLang="ru-RU"/>
              <a:t>Многие операции применимы как к скалярным, так и к векторным операндам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E2203-57C4-4DED-AF57-03F8C61E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Обращение к компонентам векторов и </a:t>
            </a:r>
            <a:r>
              <a:rPr lang="en-US" dirty="0" err="1"/>
              <a:t>Swizzling</a:t>
            </a:r>
            <a:endParaRPr lang="ru-RU" dirty="0"/>
          </a:p>
        </p:txBody>
      </p:sp>
      <p:sp>
        <p:nvSpPr>
          <p:cNvPr id="88067" name="Содержимое 2">
            <a:extLst>
              <a:ext uri="{FF2B5EF4-FFF2-40B4-BE49-F238E27FC236}">
                <a16:creationId xmlns:a16="http://schemas.microsoft.com/office/drawing/2014/main" id="{9EE5AFEE-D671-4B73-B295-1D4C2DD40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 обращении к элементам векторов  можно перечислять компоненты, к которым проводится обращение</a:t>
            </a:r>
          </a:p>
          <a:p>
            <a:pPr lvl="1" eaLnBrk="1" hangingPunct="1"/>
            <a:r>
              <a:rPr lang="en-US" altLang="ru-RU"/>
              <a:t>vec4 v4;</a:t>
            </a:r>
            <a:br>
              <a:rPr lang="en-US" altLang="ru-RU"/>
            </a:br>
            <a:r>
              <a:rPr lang="en-US" altLang="ru-RU"/>
              <a:t>vec4 v41 = v4.rgba;</a:t>
            </a:r>
            <a:br>
              <a:rPr lang="en-US" altLang="ru-RU"/>
            </a:br>
            <a:r>
              <a:rPr lang="en-US" altLang="ru-RU"/>
              <a:t>vec3 v3 = v4.rgb;</a:t>
            </a:r>
            <a:br>
              <a:rPr lang="en-US" altLang="ru-RU"/>
            </a:br>
            <a:r>
              <a:rPr lang="en-US" altLang="ru-RU"/>
              <a:t>v4.b = 4.3;</a:t>
            </a:r>
            <a:br>
              <a:rPr lang="en-US" altLang="ru-RU"/>
            </a:br>
            <a:r>
              <a:rPr lang="en-US" altLang="ru-RU"/>
              <a:t>v4.yx = v4.xy;</a:t>
            </a:r>
            <a:br>
              <a:rPr lang="en-US" altLang="ru-RU"/>
            </a:br>
            <a:r>
              <a:rPr lang="en-US" altLang="ru-RU"/>
              <a:t>v4.xy = v3.rr;</a:t>
            </a:r>
            <a:br>
              <a:rPr lang="en-US" altLang="ru-RU"/>
            </a:br>
            <a:endParaRPr lang="ru-RU" altLang="ru-RU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Заголовок 1">
            <a:extLst>
              <a:ext uri="{FF2B5EF4-FFF2-40B4-BE49-F238E27FC236}">
                <a16:creationId xmlns:a16="http://schemas.microsoft.com/office/drawing/2014/main" id="{470C78AB-24AA-476F-BE31-21728A34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Покомпонентные операции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1CC4936D-5FAE-458D-9AC1-6064275E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Если к вектору применяется какой-либо оператор, операция выполняется так же, как если бы она выполнялась над каждым компонентом вектора в отдельности</a:t>
            </a:r>
            <a:endParaRPr lang="en-US"/>
          </a:p>
          <a:p>
            <a:pPr lvl="1"/>
            <a:r>
              <a:rPr lang="en-US"/>
              <a:t>vec3 v, u;</a:t>
            </a:r>
            <a:br>
              <a:rPr lang="en-US"/>
            </a:br>
            <a:r>
              <a:rPr lang="en-US"/>
              <a:t>float f;</a:t>
            </a:r>
            <a:br>
              <a:rPr lang="en-US"/>
            </a:br>
            <a:r>
              <a:rPr lang="en-US"/>
              <a:t>v = u + f; // v.x = u.x + f; v.y = u.y + f; v.z = u.z + f;</a:t>
            </a:r>
          </a:p>
          <a:p>
            <a:pPr lvl="1"/>
            <a:r>
              <a:rPr lang="en-US"/>
              <a:t>vec2 v, y, w;</a:t>
            </a:r>
            <a:br>
              <a:rPr lang="en-US"/>
            </a:br>
            <a:r>
              <a:rPr lang="en-US"/>
              <a:t>v = y + w; //</a:t>
            </a:r>
            <a:r>
              <a:rPr lang="ru-RU"/>
              <a:t> </a:t>
            </a:r>
            <a:r>
              <a:rPr lang="en-US"/>
              <a:t>v.x = y.x + w.x; v.y = y.y + w.y;</a:t>
            </a:r>
          </a:p>
          <a:p>
            <a:pPr lvl="1"/>
            <a:r>
              <a:rPr lang="ru-RU"/>
              <a:t>Исключение – умножение вектора на матрицу или матрицы на вектор производит математическое, а не покомпонентное умножение</a:t>
            </a:r>
            <a:endParaRPr lang="ru-RU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Заголовок 1">
            <a:extLst>
              <a:ext uri="{FF2B5EF4-FFF2-40B4-BE49-F238E27FC236}">
                <a16:creationId xmlns:a16="http://schemas.microsoft.com/office/drawing/2014/main" id="{A827A4BF-186B-44BE-9A34-F63113C1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Препроцессор</a:t>
            </a:r>
          </a:p>
        </p:txBody>
      </p:sp>
      <p:sp>
        <p:nvSpPr>
          <p:cNvPr id="90115" name="Содержимое 2">
            <a:extLst>
              <a:ext uri="{FF2B5EF4-FFF2-40B4-BE49-F238E27FC236}">
                <a16:creationId xmlns:a16="http://schemas.microsoft.com/office/drawing/2014/main" id="{1C11378E-8AF1-48DF-9153-2C42AB56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Поддерживаются директивы препроцессора</a:t>
            </a:r>
          </a:p>
          <a:p>
            <a:pPr lvl="1" eaLnBrk="1" hangingPunct="1"/>
            <a:r>
              <a:rPr lang="en-US" altLang="ru-RU"/>
              <a:t>#define, #undef, #if, #ifdef, #ifndef, #else, #elif, #defined, #error, #line, #pragma</a:t>
            </a:r>
          </a:p>
          <a:p>
            <a:pPr eaLnBrk="1" hangingPunct="1"/>
            <a:r>
              <a:rPr lang="ru-RU" altLang="ru-RU"/>
              <a:t>Имеется набор встроенных макросов</a:t>
            </a:r>
          </a:p>
          <a:p>
            <a:pPr lvl="1" eaLnBrk="1" hangingPunct="1"/>
            <a:r>
              <a:rPr lang="en-US" altLang="ru-RU"/>
              <a:t>__LINE__, __FILE__, __VERSION__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Заголовок 1">
            <a:extLst>
              <a:ext uri="{FF2B5EF4-FFF2-40B4-BE49-F238E27FC236}">
                <a16:creationId xmlns:a16="http://schemas.microsoft.com/office/drawing/2014/main" id="{0760FB31-8AA9-4842-BA79-A810D975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ошибок</a:t>
            </a:r>
          </a:p>
        </p:txBody>
      </p:sp>
      <p:sp>
        <p:nvSpPr>
          <p:cNvPr id="91139" name="Содержимое 2">
            <a:extLst>
              <a:ext uri="{FF2B5EF4-FFF2-40B4-BE49-F238E27FC236}">
                <a16:creationId xmlns:a16="http://schemas.microsoft.com/office/drawing/2014/main" id="{30A77DD9-7288-4ECD-9909-77E25FB0E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Некоторые ошибки в процессе компиляции могут быть не замечены</a:t>
            </a:r>
          </a:p>
          <a:p>
            <a:pPr lvl="1" eaLnBrk="1" hangingPunct="1"/>
            <a:r>
              <a:rPr lang="ru-RU" altLang="ru-RU"/>
              <a:t>Невозможен полный контроль над использованием неинициализированных переменных</a:t>
            </a:r>
          </a:p>
          <a:p>
            <a:pPr eaLnBrk="1" hangingPunct="1"/>
            <a:r>
              <a:rPr lang="ru-RU" altLang="ru-RU"/>
              <a:t>Программы, содержащие такие ошибки по-разному могут выполняться на разных платформах</a:t>
            </a:r>
          </a:p>
          <a:p>
            <a:pPr lvl="1" eaLnBrk="1" hangingPunct="1"/>
            <a:r>
              <a:rPr lang="ru-RU" altLang="ru-RU"/>
              <a:t>Спецификация языка не гарантирует </a:t>
            </a:r>
            <a:r>
              <a:rPr lang="en-US" altLang="ru-RU"/>
              <a:t> </a:t>
            </a:r>
            <a:r>
              <a:rPr lang="ru-RU" altLang="ru-RU"/>
              <a:t>корректное выполнение программ, в которых присутствует обращение к неинициализированным переменным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Заголовок 1">
            <a:extLst>
              <a:ext uri="{FF2B5EF4-FFF2-40B4-BE49-F238E27FC236}">
                <a16:creationId xmlns:a16="http://schemas.microsoft.com/office/drawing/2014/main" id="{7AF3190B-429A-4703-B3DF-7CDECB11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Ссылки</a:t>
            </a:r>
          </a:p>
        </p:txBody>
      </p:sp>
      <p:sp>
        <p:nvSpPr>
          <p:cNvPr id="92163" name="Содержимое 2">
            <a:extLst>
              <a:ext uri="{FF2B5EF4-FFF2-40B4-BE49-F238E27FC236}">
                <a16:creationId xmlns:a16="http://schemas.microsoft.com/office/drawing/2014/main" id="{41092A0C-C360-4E60-B586-17F7CD28C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>
                <a:hlinkClick r:id="rId3"/>
              </a:rPr>
              <a:t>http://en.wikipedia.org/wiki/GLSL</a:t>
            </a:r>
            <a:endParaRPr lang="ru-RU" altLang="ru-RU"/>
          </a:p>
          <a:p>
            <a:pPr eaLnBrk="1" hangingPunct="1"/>
            <a:r>
              <a:rPr lang="en-US" altLang="ru-RU">
                <a:hlinkClick r:id="rId4"/>
              </a:rPr>
              <a:t>http://www.gamedev.ru/articles/read.shtml?id=20123</a:t>
            </a:r>
            <a:endParaRPr lang="en-US" altLang="ru-RU"/>
          </a:p>
          <a:p>
            <a:pPr eaLnBrk="1" hangingPunct="1"/>
            <a:r>
              <a:rPr lang="en-US" altLang="ru-RU">
                <a:hlinkClick r:id="rId5"/>
              </a:rPr>
              <a:t>http://wingman.org.ru/glsl-api</a:t>
            </a:r>
            <a:endParaRPr lang="ru-RU" altLang="ru-RU"/>
          </a:p>
          <a:p>
            <a:pPr eaLnBrk="1" hangingPunct="1"/>
            <a:r>
              <a:rPr lang="en-US" altLang="ru-RU">
                <a:hlinkClick r:id="rId6"/>
              </a:rPr>
              <a:t>http://www.opengl.org/documentation/glsl/</a:t>
            </a:r>
            <a:endParaRPr lang="ru-RU" altLang="ru-RU"/>
          </a:p>
          <a:p>
            <a:pPr eaLnBrk="1" hangingPunct="1"/>
            <a:endParaRPr lang="en-US" altLang="ru-RU"/>
          </a:p>
          <a:p>
            <a:pPr eaLnBrk="1" hangingPunct="1"/>
            <a:endParaRPr lang="ru-RU" altLang="ru-RU"/>
          </a:p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5A63-C760-1C4E-FEB4-BCC5FB4B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BF50-C6A7-6A73-14AC-1D2706BCF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7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F389589-5532-4D83-9BA9-BB1AC230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шейдеров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E9020-6874-4DDD-8C4B-91D7F0B27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844824"/>
            <a:ext cx="4419972" cy="14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D3409C-DCE0-4657-9D91-EA0DA7DF3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060848"/>
            <a:ext cx="3240360" cy="310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omparison of the results of photorealistic and non-photorealistic rendering: (a) photorealistic rendering; (b) non-photorealistic rendering with uniform silhouette edges; (c) non-photorealistic rendering with non-uniform silhouette edges ">
            <a:extLst>
              <a:ext uri="{FF2B5EF4-FFF2-40B4-BE49-F238E27FC236}">
                <a16:creationId xmlns:a16="http://schemas.microsoft.com/office/drawing/2014/main" id="{E37AAECA-2BF5-4A4A-9723-63F912D9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89040"/>
            <a:ext cx="5513557" cy="170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2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>
            <a:extLst>
              <a:ext uri="{FF2B5EF4-FFF2-40B4-BE49-F238E27FC236}">
                <a16:creationId xmlns:a16="http://schemas.microsoft.com/office/drawing/2014/main" id="{5210E16B-7C59-40BF-A41B-1220D1B5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Вершинный процессор</a:t>
            </a:r>
          </a:p>
        </p:txBody>
      </p:sp>
      <p:sp>
        <p:nvSpPr>
          <p:cNvPr id="12291" name="Содержимое 2">
            <a:extLst>
              <a:ext uri="{FF2B5EF4-FFF2-40B4-BE49-F238E27FC236}">
                <a16:creationId xmlns:a16="http://schemas.microsoft.com/office/drawing/2014/main" id="{475498C7-8564-4090-841B-205EE1C0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ru-RU" altLang="ru-RU" dirty="0"/>
              <a:t>Программируемый модуль графического конвейера, обрабатывающий каждую вершину </a:t>
            </a:r>
            <a:r>
              <a:rPr lang="ru-RU" altLang="ru-RU" b="1" dirty="0"/>
              <a:t>независимо от других</a:t>
            </a:r>
          </a:p>
          <a:p>
            <a:pPr eaLnBrk="1" hangingPunct="1"/>
            <a:r>
              <a:rPr lang="ru-RU" altLang="ru-RU" dirty="0"/>
              <a:t>Основные задачи:</a:t>
            </a:r>
          </a:p>
          <a:p>
            <a:pPr lvl="1" eaLnBrk="1" hangingPunct="1"/>
            <a:r>
              <a:rPr lang="ru-RU" altLang="ru-RU" dirty="0"/>
              <a:t>📍 Преобразование вершин— перевод координат вершины из локальной системы координат в экранную.</a:t>
            </a:r>
          </a:p>
          <a:p>
            <a:pPr lvl="1" eaLnBrk="1" hangingPunct="1"/>
            <a:r>
              <a:rPr lang="ru-RU" altLang="ru-RU" dirty="0"/>
              <a:t>🧭 Преобразование и нормализация нормалей— подготовка векторов нормалей для дальнейшего расчета освещения.</a:t>
            </a:r>
          </a:p>
          <a:p>
            <a:pPr lvl="1" eaLnBrk="1" hangingPunct="1"/>
            <a:r>
              <a:rPr lang="ru-RU" altLang="ru-RU" dirty="0"/>
              <a:t>🧵 Генерация и преобразование текстурных координат— подготовка координат для наложения текстур.</a:t>
            </a:r>
          </a:p>
          <a:p>
            <a:pPr lvl="1" eaLnBrk="1" hangingPunct="1"/>
            <a:r>
              <a:rPr lang="ru-RU" altLang="ru-RU" dirty="0"/>
              <a:t>💡 Расчет параметров освещения— определение базового цвета вершины с учетом источников света и материала</a:t>
            </a:r>
          </a:p>
          <a:p>
            <a:pPr lvl="1" eaLnBrk="1" hangingPunct="1"/>
            <a:r>
              <a:rPr lang="ru-RU" altLang="ru-RU" dirty="0"/>
              <a:t>🎨 Наложение цвета на материал— смешивание материала и освещения для получения итогового цвета.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8B0D3-56B1-4812-B645-2ED62501A32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Входные и выходные данные вершинного процессора</a:t>
            </a:r>
          </a:p>
        </p:txBody>
      </p:sp>
      <p:sp>
        <p:nvSpPr>
          <p:cNvPr id="5" name="32-конечная звезда 4">
            <a:extLst>
              <a:ext uri="{FF2B5EF4-FFF2-40B4-BE49-F238E27FC236}">
                <a16:creationId xmlns:a16="http://schemas.microsoft.com/office/drawing/2014/main" id="{B9DF99B9-AC31-4BC3-9DEF-74599C15474C}"/>
              </a:ext>
            </a:extLst>
          </p:cNvPr>
          <p:cNvSpPr/>
          <p:nvPr/>
        </p:nvSpPr>
        <p:spPr>
          <a:xfrm>
            <a:off x="5024438" y="3571875"/>
            <a:ext cx="1643062" cy="928688"/>
          </a:xfrm>
          <a:prstGeom prst="star32">
            <a:avLst>
              <a:gd name="adj" fmla="val 44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/>
              <a:t>Вершинный процессор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E576D0E-8BED-41D3-9561-24D74A6E3519}"/>
              </a:ext>
            </a:extLst>
          </p:cNvPr>
          <p:cNvSpPr/>
          <p:nvPr/>
        </p:nvSpPr>
        <p:spPr>
          <a:xfrm>
            <a:off x="2024034" y="2000240"/>
            <a:ext cx="2428892" cy="8572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Встроенные переменные атрибутов: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gl_Normal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gl_Vertex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gl_MultiTexCoord0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др.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FD00E-654C-43BE-A613-2EF5BB3F22F4}"/>
              </a:ext>
            </a:extLst>
          </p:cNvPr>
          <p:cNvSpPr/>
          <p:nvPr/>
        </p:nvSpPr>
        <p:spPr>
          <a:xfrm>
            <a:off x="4667240" y="2000240"/>
            <a:ext cx="2428892" cy="8572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Определенные пользователем переменные атрибутов: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StartColor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Velocity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Elevation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Tangent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т.п.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CC9F525-771A-4FB7-867C-F9DECABC878E}"/>
              </a:ext>
            </a:extLst>
          </p:cNvPr>
          <p:cNvSpPr/>
          <p:nvPr/>
        </p:nvSpPr>
        <p:spPr>
          <a:xfrm>
            <a:off x="7453322" y="2000240"/>
            <a:ext cx="2428892" cy="8572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Определенные пользователем </a:t>
            </a:r>
            <a:r>
              <a:rPr lang="en-US" sz="1200" dirty="0">
                <a:latin typeface="+mj-lt"/>
              </a:rPr>
              <a:t>uniform-</a:t>
            </a:r>
            <a:r>
              <a:rPr lang="ru-RU" sz="1200" dirty="0" err="1">
                <a:latin typeface="+mj-lt"/>
              </a:rPr>
              <a:t>переменые</a:t>
            </a:r>
            <a:r>
              <a:rPr lang="ru-RU" sz="1200" dirty="0">
                <a:latin typeface="+mj-lt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latin typeface="+mj-lt"/>
              </a:rPr>
              <a:t>Time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EyePosition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LightPosition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т.п.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D8BBDE8-23E9-4C6A-A1C2-897E7B20290C}"/>
              </a:ext>
            </a:extLst>
          </p:cNvPr>
          <p:cNvSpPr/>
          <p:nvPr/>
        </p:nvSpPr>
        <p:spPr>
          <a:xfrm>
            <a:off x="7453322" y="3429000"/>
            <a:ext cx="2428892" cy="8572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Встроенные </a:t>
            </a:r>
            <a:r>
              <a:rPr lang="en-US" sz="1200" dirty="0">
                <a:latin typeface="+mj-lt"/>
              </a:rPr>
              <a:t>uniform-</a:t>
            </a:r>
            <a:r>
              <a:rPr lang="ru-RU" sz="1200" dirty="0" err="1">
                <a:latin typeface="+mj-lt"/>
              </a:rPr>
              <a:t>переменые</a:t>
            </a:r>
            <a:r>
              <a:rPr lang="ru-RU" sz="1200" dirty="0">
                <a:latin typeface="+mj-lt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gl_ModelViewMatrix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gl_FrontMaterial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gl_LightSource</a:t>
            </a:r>
            <a:r>
              <a:rPr lang="en-US" sz="1200" dirty="0">
                <a:latin typeface="+mj-lt"/>
              </a:rPr>
              <a:t>[0..n], </a:t>
            </a:r>
            <a:r>
              <a:rPr lang="en-US" sz="1200" b="1" dirty="0" err="1">
                <a:latin typeface="+mj-lt"/>
              </a:rPr>
              <a:t>gl_Fog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т.п.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ED28C6C-1B66-4F6D-9C52-0F7D0AC36DD0}"/>
              </a:ext>
            </a:extLst>
          </p:cNvPr>
          <p:cNvSpPr/>
          <p:nvPr/>
        </p:nvSpPr>
        <p:spPr>
          <a:xfrm>
            <a:off x="1881158" y="5357826"/>
            <a:ext cx="2428892" cy="8572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Встроенные  </a:t>
            </a:r>
            <a:r>
              <a:rPr lang="en-US" sz="1200" dirty="0">
                <a:latin typeface="+mj-lt"/>
              </a:rPr>
              <a:t>varying-</a:t>
            </a:r>
            <a:r>
              <a:rPr lang="ru-RU" sz="1200" dirty="0">
                <a:latin typeface="+mj-lt"/>
              </a:rPr>
              <a:t>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gl_FrontColor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gl_BackColor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gl_FogFragCoord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др.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3A538F9-7542-4277-A612-08F890F42BD3}"/>
              </a:ext>
            </a:extLst>
          </p:cNvPr>
          <p:cNvSpPr/>
          <p:nvPr/>
        </p:nvSpPr>
        <p:spPr>
          <a:xfrm>
            <a:off x="4595802" y="5357826"/>
            <a:ext cx="2428892" cy="107157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Специальные выходные 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gl_Position</a:t>
            </a:r>
            <a:r>
              <a:rPr lang="ru-RU" sz="1200" dirty="0">
                <a:latin typeface="+mj-lt"/>
              </a:rPr>
              <a:t>, </a:t>
            </a:r>
            <a:endParaRPr lang="en-US" sz="1200" dirty="0"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gl_PointSize</a:t>
            </a:r>
            <a:r>
              <a:rPr lang="en-US" sz="1200" dirty="0">
                <a:latin typeface="+mj-lt"/>
              </a:rPr>
              <a:t>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gl_ClipVertex</a:t>
            </a:r>
            <a:endParaRPr lang="ru-RU" sz="1200" b="1" dirty="0">
              <a:latin typeface="+mj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524F95-3B61-40C8-87B1-6F161D1B3309}"/>
              </a:ext>
            </a:extLst>
          </p:cNvPr>
          <p:cNvSpPr/>
          <p:nvPr/>
        </p:nvSpPr>
        <p:spPr>
          <a:xfrm>
            <a:off x="7453322" y="5357826"/>
            <a:ext cx="2428892" cy="107157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Определенные пользователем </a:t>
            </a:r>
            <a:r>
              <a:rPr lang="en-US" sz="1200" dirty="0">
                <a:latin typeface="+mj-lt"/>
              </a:rPr>
              <a:t>varying-</a:t>
            </a:r>
            <a:r>
              <a:rPr lang="ru-RU" sz="1200" dirty="0">
                <a:latin typeface="+mj-lt"/>
              </a:rPr>
              <a:t>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latin typeface="+mj-lt"/>
              </a:rPr>
              <a:t>Normal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ModelCoord</a:t>
            </a:r>
            <a:r>
              <a:rPr lang="en-US" sz="1200" b="1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RefractionIndex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Density</a:t>
            </a:r>
            <a:r>
              <a:rPr lang="ru-RU" sz="1200" dirty="0">
                <a:latin typeface="+mj-lt"/>
              </a:rPr>
              <a:t> и т.п.</a:t>
            </a:r>
            <a:endParaRPr lang="ru-RU" sz="1200" b="1" dirty="0">
              <a:latin typeface="+mj-lt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6D63E90-F59A-4AD7-8F4D-FBED90DE27EA}"/>
              </a:ext>
            </a:extLst>
          </p:cNvPr>
          <p:cNvSpPr/>
          <p:nvPr/>
        </p:nvSpPr>
        <p:spPr>
          <a:xfrm>
            <a:off x="1809720" y="3714752"/>
            <a:ext cx="1714512" cy="64294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Карты текстур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06B76949-C585-42E0-A3F2-3DDF0E10D504}"/>
              </a:ext>
            </a:extLst>
          </p:cNvPr>
          <p:cNvCxnSpPr>
            <a:endCxn id="5" idx="0"/>
          </p:cNvCxnSpPr>
          <p:nvPr/>
        </p:nvCxnSpPr>
        <p:spPr>
          <a:xfrm rot="16200000" flipH="1">
            <a:off x="4184651" y="1911351"/>
            <a:ext cx="714375" cy="260667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F9B4CC5D-E537-477E-89C5-C3F2722F89E0}"/>
              </a:ext>
            </a:extLst>
          </p:cNvPr>
          <p:cNvCxnSpPr>
            <a:endCxn id="5" idx="0"/>
          </p:cNvCxnSpPr>
          <p:nvPr/>
        </p:nvCxnSpPr>
        <p:spPr>
          <a:xfrm rot="5400000">
            <a:off x="5506245" y="3196432"/>
            <a:ext cx="714375" cy="36513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>
            <a:extLst>
              <a:ext uri="{FF2B5EF4-FFF2-40B4-BE49-F238E27FC236}">
                <a16:creationId xmlns:a16="http://schemas.microsoft.com/office/drawing/2014/main" id="{254979C0-1BBD-4D03-96CA-79547A51EEDA}"/>
              </a:ext>
            </a:extLst>
          </p:cNvPr>
          <p:cNvCxnSpPr>
            <a:endCxn id="5" idx="0"/>
          </p:cNvCxnSpPr>
          <p:nvPr/>
        </p:nvCxnSpPr>
        <p:spPr>
          <a:xfrm rot="5400000">
            <a:off x="6899276" y="1803401"/>
            <a:ext cx="714375" cy="282257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>
            <a:extLst>
              <a:ext uri="{FF2B5EF4-FFF2-40B4-BE49-F238E27FC236}">
                <a16:creationId xmlns:a16="http://schemas.microsoft.com/office/drawing/2014/main" id="{2A0B7290-D06F-411C-95FE-0534159432D3}"/>
              </a:ext>
            </a:extLst>
          </p:cNvPr>
          <p:cNvCxnSpPr>
            <a:endCxn id="5" idx="3"/>
          </p:cNvCxnSpPr>
          <p:nvPr/>
        </p:nvCxnSpPr>
        <p:spPr>
          <a:xfrm rot="10800000" flipV="1">
            <a:off x="6667501" y="3857625"/>
            <a:ext cx="785813" cy="179388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>
            <a:extLst>
              <a:ext uri="{FF2B5EF4-FFF2-40B4-BE49-F238E27FC236}">
                <a16:creationId xmlns:a16="http://schemas.microsoft.com/office/drawing/2014/main" id="{A22EB7CC-039F-47E5-9ADA-6B5EB9414957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3524232" y="4036219"/>
            <a:ext cx="1500206" cy="4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оединительная линия уступом 34">
            <a:extLst>
              <a:ext uri="{FF2B5EF4-FFF2-40B4-BE49-F238E27FC236}">
                <a16:creationId xmlns:a16="http://schemas.microsoft.com/office/drawing/2014/main" id="{A9BF45C7-0BA2-4FE6-8E32-CC6F8F98B01E}"/>
              </a:ext>
            </a:extLst>
          </p:cNvPr>
          <p:cNvCxnSpPr>
            <a:stCxn id="5" idx="2"/>
          </p:cNvCxnSpPr>
          <p:nvPr/>
        </p:nvCxnSpPr>
        <p:spPr>
          <a:xfrm rot="5400000">
            <a:off x="4041775" y="3554413"/>
            <a:ext cx="857250" cy="274955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оединительная линия уступом 37">
            <a:extLst>
              <a:ext uri="{FF2B5EF4-FFF2-40B4-BE49-F238E27FC236}">
                <a16:creationId xmlns:a16="http://schemas.microsoft.com/office/drawing/2014/main" id="{E402A099-C66C-4CA6-8447-D3A3DABFA69B}"/>
              </a:ext>
            </a:extLst>
          </p:cNvPr>
          <p:cNvCxnSpPr>
            <a:stCxn id="5" idx="2"/>
          </p:cNvCxnSpPr>
          <p:nvPr/>
        </p:nvCxnSpPr>
        <p:spPr>
          <a:xfrm rot="5400000">
            <a:off x="5399088" y="4911726"/>
            <a:ext cx="857250" cy="3492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ная линия уступом 40">
            <a:extLst>
              <a:ext uri="{FF2B5EF4-FFF2-40B4-BE49-F238E27FC236}">
                <a16:creationId xmlns:a16="http://schemas.microsoft.com/office/drawing/2014/main" id="{4A1DCA73-0370-45BF-AFA6-C06088CE07B7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6827838" y="3517901"/>
            <a:ext cx="857250" cy="282257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692C26F8-7981-445D-AA69-75F6D8E3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Uniform-</a:t>
            </a:r>
            <a:r>
              <a:rPr lang="ru-RU" altLang="ru-RU"/>
              <a:t>переменные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87D6A4D4-2769-4CCB-9BF8-9F6680732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Передают редко изменяемые данные шейдеру (например, матрицы трансформации, параметры света).</a:t>
            </a:r>
          </a:p>
          <a:p>
            <a:pPr lvl="1"/>
            <a:r>
              <a:rPr lang="ru-RU" dirty="0"/>
              <a:t>Задаются вне </a:t>
            </a:r>
            <a:r>
              <a:rPr lang="ru-RU" dirty="0" err="1"/>
              <a:t>glBegin</a:t>
            </a:r>
            <a:r>
              <a:rPr lang="ru-RU" dirty="0"/>
              <a:t>()/</a:t>
            </a:r>
            <a:r>
              <a:rPr lang="ru-RU" dirty="0" err="1"/>
              <a:t>glEnd</a:t>
            </a:r>
            <a:r>
              <a:rPr lang="ru-RU" dirty="0"/>
              <a:t>() и одинаковы для всех вершин одного вызова.</a:t>
            </a:r>
          </a:p>
          <a:p>
            <a:r>
              <a:rPr lang="ru-RU" dirty="0"/>
              <a:t>Бывают встроенные и пользовательские.</a:t>
            </a:r>
          </a:p>
          <a:p>
            <a:r>
              <a:rPr lang="ru-RU" dirty="0"/>
              <a:t>Для установки значения нужно получить индекс по имени через </a:t>
            </a:r>
            <a:r>
              <a:rPr lang="ru-RU" dirty="0" err="1"/>
              <a:t>glGetUniformLocation</a:t>
            </a:r>
            <a:r>
              <a:rPr lang="ru-RU" dirty="0"/>
              <a:t>.</a:t>
            </a:r>
          </a:p>
          <a:p>
            <a:r>
              <a:rPr lang="ru-RU" dirty="0"/>
              <a:t>В шейдере ведут себя как константы — изменить значение внутри шейдера нельзя.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B46E82-3AE2-4D13-9FEA-58FC92C5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Объявление </a:t>
            </a:r>
            <a:r>
              <a:rPr lang="en-US" dirty="0"/>
              <a:t>uniform-</a:t>
            </a:r>
            <a:r>
              <a:rPr lang="ru-RU" dirty="0" err="1"/>
              <a:t>перменных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4DD82-BF74-4F9A-847A-3887C2C85D3E}"/>
              </a:ext>
            </a:extLst>
          </p:cNvPr>
          <p:cNvSpPr/>
          <p:nvPr/>
        </p:nvSpPr>
        <p:spPr>
          <a:xfrm>
            <a:off x="695400" y="242088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TheStruct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mat4x3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third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oneUniform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TheStruct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aUniformOfArrayType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matrixArrayUniform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TheStruct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uniformArrayOfStructs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401828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9D16A-E933-4FE2-A2BA-F6F060F0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Attribute-</a:t>
            </a:r>
            <a:r>
              <a:rPr lang="ru-RU" dirty="0"/>
              <a:t>переменные</a:t>
            </a:r>
          </a:p>
        </p:txBody>
      </p:sp>
      <p:sp>
        <p:nvSpPr>
          <p:cNvPr id="15363" name="Содержимое 2">
            <a:extLst>
              <a:ext uri="{FF2B5EF4-FFF2-40B4-BE49-F238E27FC236}">
                <a16:creationId xmlns:a16="http://schemas.microsoft.com/office/drawing/2014/main" id="{BB931398-CE7A-4B7F-B9A0-658E17F44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altLang="ru-RU" dirty="0"/>
              <a:t>Передают уникальные данные для каждой вершины (координаты, нормали, цвет и др.).</a:t>
            </a:r>
          </a:p>
          <a:p>
            <a:pPr lvl="1"/>
            <a:r>
              <a:rPr lang="ru-RU" altLang="ru-RU" dirty="0"/>
              <a:t>Заполняются либо между </a:t>
            </a:r>
            <a:r>
              <a:rPr lang="ru-RU" altLang="ru-RU" dirty="0" err="1"/>
              <a:t>glBegin</a:t>
            </a:r>
            <a:r>
              <a:rPr lang="ru-RU" altLang="ru-RU" dirty="0"/>
              <a:t>()/</a:t>
            </a:r>
            <a:r>
              <a:rPr lang="ru-RU" altLang="ru-RU" dirty="0" err="1"/>
              <a:t>glEnd</a:t>
            </a:r>
            <a:r>
              <a:rPr lang="ru-RU" altLang="ru-RU" dirty="0"/>
              <a:t>(), либо с помощью вершинных массивов / буферов (VBO).</a:t>
            </a:r>
          </a:p>
          <a:p>
            <a:r>
              <a:rPr lang="ru-RU" altLang="ru-RU" dirty="0"/>
              <a:t>Бывают встроенные (например, </a:t>
            </a:r>
            <a:r>
              <a:rPr lang="ru-RU" altLang="ru-RU" dirty="0" err="1"/>
              <a:t>gl_Vertex</a:t>
            </a:r>
            <a:r>
              <a:rPr lang="ru-RU" altLang="ru-RU" dirty="0"/>
              <a:t>, </a:t>
            </a:r>
            <a:r>
              <a:rPr lang="ru-RU" altLang="ru-RU" dirty="0" err="1"/>
              <a:t>gl_Normal</a:t>
            </a:r>
            <a:r>
              <a:rPr lang="ru-RU" altLang="ru-RU" dirty="0"/>
              <a:t>, </a:t>
            </a:r>
            <a:r>
              <a:rPr lang="ru-RU" altLang="ru-RU" dirty="0" err="1"/>
              <a:t>gl_Color</a:t>
            </a:r>
            <a:r>
              <a:rPr lang="ru-RU" altLang="ru-RU" dirty="0"/>
              <a:t>) и пользовательские.</a:t>
            </a:r>
          </a:p>
          <a:p>
            <a:r>
              <a:rPr lang="ru-RU" altLang="ru-RU" dirty="0"/>
              <a:t>В шейдере принимаются как аргументы с </a:t>
            </a:r>
            <a:r>
              <a:rPr lang="ru-RU" altLang="ru-RU" dirty="0" err="1"/>
              <a:t>in</a:t>
            </a:r>
            <a:r>
              <a:rPr lang="ru-RU" altLang="ru-RU" dirty="0"/>
              <a:t> модификатором (в современных версиях).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55F97-6E7C-9021-3CEE-E94B2594D95E}"/>
              </a:ext>
            </a:extLst>
          </p:cNvPr>
          <p:cNvGrpSpPr/>
          <p:nvPr/>
        </p:nvGrpSpPr>
        <p:grpSpPr>
          <a:xfrm>
            <a:off x="5103270" y="2111516"/>
            <a:ext cx="2720508" cy="2820889"/>
            <a:chOff x="1631504" y="1039174"/>
            <a:chExt cx="2720508" cy="282088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02322AF-96A4-9A55-96E7-28C8042CA86F}"/>
                </a:ext>
              </a:extLst>
            </p:cNvPr>
            <p:cNvCxnSpPr/>
            <p:nvPr/>
          </p:nvCxnSpPr>
          <p:spPr>
            <a:xfrm>
              <a:off x="2495600" y="2564904"/>
              <a:ext cx="18002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ED67C7-E384-6426-9623-C98660A0B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5600" y="1196752"/>
              <a:ext cx="0" cy="136815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CE3EB1-71AA-E37D-C381-7A56A2FE9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4" y="2564904"/>
              <a:ext cx="864096" cy="100811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1B67F-E9B9-E250-2197-0B8A9033E81B}"/>
                </a:ext>
              </a:extLst>
            </p:cNvPr>
            <p:cNvSpPr txBox="1"/>
            <p:nvPr/>
          </p:nvSpPr>
          <p:spPr>
            <a:xfrm>
              <a:off x="4067960" y="256490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65E890-1795-5A48-97D1-F79D335C75D7}"/>
                </a:ext>
              </a:extLst>
            </p:cNvPr>
            <p:cNvSpPr txBox="1"/>
            <p:nvPr/>
          </p:nvSpPr>
          <p:spPr>
            <a:xfrm>
              <a:off x="2119200" y="103917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01E84D-DCF5-BB96-0087-C6D8D28F0CF9}"/>
                </a:ext>
              </a:extLst>
            </p:cNvPr>
            <p:cNvSpPr txBox="1"/>
            <p:nvPr/>
          </p:nvSpPr>
          <p:spPr>
            <a:xfrm>
              <a:off x="1699636" y="349073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65A4AC8-33DE-0754-6CEE-4BEB4F15C7EF}"/>
              </a:ext>
            </a:extLst>
          </p:cNvPr>
          <p:cNvSpPr/>
          <p:nvPr/>
        </p:nvSpPr>
        <p:spPr>
          <a:xfrm rot="1851882">
            <a:off x="4766389" y="1975572"/>
            <a:ext cx="2315538" cy="2473820"/>
          </a:xfrm>
          <a:prstGeom prst="triangle">
            <a:avLst>
              <a:gd name="adj" fmla="val 77586"/>
            </a:avLst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67DF18E-1F5D-5351-0698-09B35428B4DF}"/>
              </a:ext>
            </a:extLst>
          </p:cNvPr>
          <p:cNvSpPr/>
          <p:nvPr/>
        </p:nvSpPr>
        <p:spPr>
          <a:xfrm>
            <a:off x="7031689" y="2428115"/>
            <a:ext cx="122089" cy="1220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B7F63C-8923-C707-4A33-C5488CE05013}"/>
              </a:ext>
            </a:extLst>
          </p:cNvPr>
          <p:cNvSpPr txBox="1"/>
          <p:nvPr/>
        </p:nvSpPr>
        <p:spPr>
          <a:xfrm>
            <a:off x="7127788" y="2165993"/>
            <a:ext cx="84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Position</a:t>
            </a:r>
            <a:r>
              <a:rPr lang="en-US" sz="1200" baseline="-25000" dirty="0"/>
              <a:t>1</a:t>
            </a:r>
          </a:p>
          <a:p>
            <a:r>
              <a:rPr lang="en-US" sz="1200" dirty="0"/>
              <a:t>Normal</a:t>
            </a:r>
            <a:r>
              <a:rPr lang="en-US" sz="1200" baseline="-25000" dirty="0"/>
              <a:t>1</a:t>
            </a:r>
            <a:endParaRPr lang="en-US" sz="1200" dirty="0"/>
          </a:p>
          <a:p>
            <a:r>
              <a:rPr lang="en-US" sz="1200" dirty="0"/>
              <a:t>Color</a:t>
            </a:r>
            <a:r>
              <a:rPr lang="en-US" sz="1200" baseline="-25000" dirty="0"/>
              <a:t>1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AE8658-53B2-51F0-950A-42A8FD480CD8}"/>
              </a:ext>
            </a:extLst>
          </p:cNvPr>
          <p:cNvSpPr txBox="1"/>
          <p:nvPr/>
        </p:nvSpPr>
        <p:spPr>
          <a:xfrm>
            <a:off x="6305578" y="4646109"/>
            <a:ext cx="84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Position</a:t>
            </a:r>
            <a:r>
              <a:rPr lang="en-US" sz="1200" baseline="-25000" dirty="0"/>
              <a:t>2</a:t>
            </a:r>
          </a:p>
          <a:p>
            <a:r>
              <a:rPr lang="en-US" sz="1200" dirty="0"/>
              <a:t>Normal</a:t>
            </a:r>
            <a:r>
              <a:rPr lang="en-US" sz="1200" baseline="-25000" dirty="0"/>
              <a:t>2</a:t>
            </a:r>
            <a:endParaRPr lang="en-US" sz="1200" dirty="0"/>
          </a:p>
          <a:p>
            <a:r>
              <a:rPr lang="en-US" sz="1200" dirty="0"/>
              <a:t>Color</a:t>
            </a:r>
            <a:r>
              <a:rPr lang="en-US" sz="1200" baseline="-25000" dirty="0"/>
              <a:t>2</a:t>
            </a:r>
            <a:endParaRPr lang="en-US" sz="12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1715DC-13C8-13B6-84EB-2987EFE6ECBC}"/>
              </a:ext>
            </a:extLst>
          </p:cNvPr>
          <p:cNvSpPr/>
          <p:nvPr/>
        </p:nvSpPr>
        <p:spPr>
          <a:xfrm>
            <a:off x="6227434" y="4800629"/>
            <a:ext cx="122089" cy="1220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5E62C3-FE58-8DD6-3AE8-7D5DA23AD604}"/>
              </a:ext>
            </a:extLst>
          </p:cNvPr>
          <p:cNvSpPr txBox="1"/>
          <p:nvPr/>
        </p:nvSpPr>
        <p:spPr>
          <a:xfrm>
            <a:off x="3417691" y="3374347"/>
            <a:ext cx="84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Position</a:t>
            </a:r>
            <a:r>
              <a:rPr lang="en-US" sz="1200" baseline="-25000" dirty="0"/>
              <a:t>3</a:t>
            </a:r>
          </a:p>
          <a:p>
            <a:r>
              <a:rPr lang="en-US" sz="1200" dirty="0"/>
              <a:t>Normal</a:t>
            </a:r>
            <a:r>
              <a:rPr lang="en-US" sz="1200" baseline="-25000" dirty="0"/>
              <a:t>3</a:t>
            </a:r>
            <a:endParaRPr lang="en-US" sz="1200" dirty="0"/>
          </a:p>
          <a:p>
            <a:r>
              <a:rPr lang="en-US" sz="1200" dirty="0"/>
              <a:t>Color</a:t>
            </a:r>
            <a:r>
              <a:rPr lang="en-US" sz="1200" baseline="-25000" dirty="0"/>
              <a:t>3</a:t>
            </a:r>
            <a:endParaRPr lang="en-US" sz="12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0506FEA-7A1F-CC88-B061-D831A072FA94}"/>
              </a:ext>
            </a:extLst>
          </p:cNvPr>
          <p:cNvSpPr/>
          <p:nvPr/>
        </p:nvSpPr>
        <p:spPr>
          <a:xfrm>
            <a:off x="4233484" y="3622572"/>
            <a:ext cx="122089" cy="122089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379790A-785C-D7A7-19B1-DE1D5020B1B8}"/>
              </a:ext>
            </a:extLst>
          </p:cNvPr>
          <p:cNvCxnSpPr>
            <a:cxnSpLocks/>
          </p:cNvCxnSpPr>
          <p:nvPr/>
        </p:nvCxnSpPr>
        <p:spPr>
          <a:xfrm flipV="1">
            <a:off x="7096628" y="1852051"/>
            <a:ext cx="47198" cy="633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DD4EC2-81FB-89C7-B625-E0FC9D0D605C}"/>
              </a:ext>
            </a:extLst>
          </p:cNvPr>
          <p:cNvCxnSpPr>
            <a:cxnSpLocks/>
          </p:cNvCxnSpPr>
          <p:nvPr/>
        </p:nvCxnSpPr>
        <p:spPr>
          <a:xfrm flipH="1" flipV="1">
            <a:off x="4093970" y="3076187"/>
            <a:ext cx="203329" cy="607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B940CE-4689-8731-9DD2-C1FC020EC0D0}"/>
              </a:ext>
            </a:extLst>
          </p:cNvPr>
          <p:cNvCxnSpPr>
            <a:cxnSpLocks/>
          </p:cNvCxnSpPr>
          <p:nvPr/>
        </p:nvCxnSpPr>
        <p:spPr>
          <a:xfrm flipH="1" flipV="1">
            <a:off x="6227433" y="4228315"/>
            <a:ext cx="46591" cy="63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87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>
            <a:extLst>
              <a:ext uri="{FF2B5EF4-FFF2-40B4-BE49-F238E27FC236}">
                <a16:creationId xmlns:a16="http://schemas.microsoft.com/office/drawing/2014/main" id="{DBEA01F8-E8D8-4EC9-A1CA-A9B7AAB5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Varying-</a:t>
            </a:r>
            <a:r>
              <a:rPr lang="ru-RU" altLang="ru-RU"/>
              <a:t>переменные</a:t>
            </a:r>
          </a:p>
        </p:txBody>
      </p:sp>
      <p:sp>
        <p:nvSpPr>
          <p:cNvPr id="16387" name="Содержимое 2">
            <a:extLst>
              <a:ext uri="{FF2B5EF4-FFF2-40B4-BE49-F238E27FC236}">
                <a16:creationId xmlns:a16="http://schemas.microsoft.com/office/drawing/2014/main" id="{1B4A48A8-B76F-4A54-94F5-2B142B4EF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Используются для передачи данных от вершинного шейдера фрагментному.</a:t>
            </a:r>
          </a:p>
          <a:p>
            <a:r>
              <a:rPr lang="ru-RU" altLang="ru-RU" dirty="0"/>
              <a:t>Значения задаются на этапе вершинной обработки.</a:t>
            </a:r>
          </a:p>
          <a:p>
            <a:pPr lvl="1"/>
            <a:r>
              <a:rPr lang="ru-RU" altLang="ru-RU" dirty="0"/>
              <a:t>В процессе растеризации выполняется интерполяция значений между вершинами примитива.</a:t>
            </a:r>
          </a:p>
          <a:p>
            <a:r>
              <a:rPr lang="ru-RU" altLang="ru-RU" dirty="0"/>
              <a:t>Бывают встроенные и пользовательские.</a:t>
            </a:r>
          </a:p>
          <a:p>
            <a:r>
              <a:rPr lang="ru-RU" altLang="ru-RU" dirty="0"/>
              <a:t>Начиная с OpenGL 3.0 называются </a:t>
            </a:r>
            <a:r>
              <a:rPr lang="ru-RU" altLang="ru-RU" dirty="0" err="1"/>
              <a:t>out</a:t>
            </a:r>
            <a:r>
              <a:rPr lang="ru-RU" altLang="ru-RU" dirty="0"/>
              <a:t> в вершинных шейдерах и </a:t>
            </a:r>
            <a:r>
              <a:rPr lang="ru-RU" altLang="ru-RU" dirty="0" err="1"/>
              <a:t>in</a:t>
            </a:r>
            <a:r>
              <a:rPr lang="ru-RU" altLang="ru-RU" dirty="0"/>
              <a:t> в фрагментных)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>
            <a:extLst>
              <a:ext uri="{FF2B5EF4-FFF2-40B4-BE49-F238E27FC236}">
                <a16:creationId xmlns:a16="http://schemas.microsoft.com/office/drawing/2014/main" id="{04685F64-B41A-448A-9B72-2B81A489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Кратко об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6147" name="Содержимое 2">
            <a:extLst>
              <a:ext uri="{FF2B5EF4-FFF2-40B4-BE49-F238E27FC236}">
                <a16:creationId xmlns:a16="http://schemas.microsoft.com/office/drawing/2014/main" id="{12F3C81D-A926-4A4C-AC62-A1FF145E3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/>
              <a:t>OpenGL – </a:t>
            </a:r>
            <a:r>
              <a:rPr lang="ru-RU" altLang="ru-RU" dirty="0"/>
              <a:t>развитие программного интерфейса </a:t>
            </a:r>
            <a:r>
              <a:rPr lang="en-US" altLang="ru-RU" dirty="0" err="1"/>
              <a:t>IrisGL</a:t>
            </a:r>
            <a:r>
              <a:rPr lang="en-US" altLang="ru-RU" dirty="0"/>
              <a:t> </a:t>
            </a:r>
            <a:r>
              <a:rPr lang="ru-RU" altLang="ru-RU" dirty="0"/>
              <a:t>фирмы </a:t>
            </a:r>
            <a:r>
              <a:rPr lang="en-US" altLang="ru-RU" dirty="0"/>
              <a:t>Silicon Graphics, Inc.</a:t>
            </a:r>
            <a:endParaRPr lang="ru-RU" altLang="ru-RU" dirty="0"/>
          </a:p>
          <a:p>
            <a:pPr eaLnBrk="1" hangingPunct="1"/>
            <a:r>
              <a:rPr lang="ru-RU" altLang="ru-RU" dirty="0"/>
              <a:t>Цель создания библиотеки - дать низкоуровневый доступ к графическому железу, не теряя платформенной независимости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65A4AC8-33DE-0754-6CEE-4BEB4F15C7EF}"/>
              </a:ext>
            </a:extLst>
          </p:cNvPr>
          <p:cNvSpPr/>
          <p:nvPr/>
        </p:nvSpPr>
        <p:spPr>
          <a:xfrm rot="1851882">
            <a:off x="3741912" y="850437"/>
            <a:ext cx="4118126" cy="2907639"/>
          </a:xfrm>
          <a:prstGeom prst="triangle">
            <a:avLst>
              <a:gd name="adj" fmla="val 77586"/>
            </a:avLst>
          </a:prstGeom>
          <a:gradFill>
            <a:gsLst>
              <a:gs pos="0">
                <a:srgbClr val="FF0000"/>
              </a:gs>
              <a:gs pos="100000">
                <a:srgbClr val="00FF00"/>
              </a:gs>
            </a:gsLst>
            <a:lin ang="198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32A0F-AA7D-298F-AE2F-7878B02B3D5E}"/>
              </a:ext>
            </a:extLst>
          </p:cNvPr>
          <p:cNvSpPr txBox="1"/>
          <p:nvPr/>
        </p:nvSpPr>
        <p:spPr>
          <a:xfrm>
            <a:off x="2423592" y="19168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color(1, 0, 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CC437-FF51-00EB-F791-CBC587278AFF}"/>
              </a:ext>
            </a:extLst>
          </p:cNvPr>
          <p:cNvSpPr txBox="1"/>
          <p:nvPr/>
        </p:nvSpPr>
        <p:spPr>
          <a:xfrm>
            <a:off x="6960096" y="119675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color(0, 1, 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0AE10-E966-145C-9559-B829524F1D6B}"/>
              </a:ext>
            </a:extLst>
          </p:cNvPr>
          <p:cNvSpPr txBox="1"/>
          <p:nvPr/>
        </p:nvSpPr>
        <p:spPr>
          <a:xfrm>
            <a:off x="6079064" y="465059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color(0, 1, 0)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0C373F-C659-58BE-4B24-3676AAB0E4E5}"/>
              </a:ext>
            </a:extLst>
          </p:cNvPr>
          <p:cNvSpPr/>
          <p:nvPr/>
        </p:nvSpPr>
        <p:spPr>
          <a:xfrm>
            <a:off x="5607547" y="2662272"/>
            <a:ext cx="295025" cy="2950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432D6-FF91-442B-217C-AC6878730B39}"/>
              </a:ext>
            </a:extLst>
          </p:cNvPr>
          <p:cNvSpPr txBox="1"/>
          <p:nvPr/>
        </p:nvSpPr>
        <p:spPr>
          <a:xfrm>
            <a:off x="5046638" y="2957297"/>
            <a:ext cx="180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color(0.5, 0.5, 0)</a:t>
            </a:r>
          </a:p>
        </p:txBody>
      </p:sp>
    </p:spTree>
    <p:extLst>
      <p:ext uri="{BB962C8B-B14F-4D97-AF65-F5344CB8AC3E}">
        <p14:creationId xmlns:p14="http://schemas.microsoft.com/office/powerpoint/2010/main" val="2673217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>
            <a:extLst>
              <a:ext uri="{FF2B5EF4-FFF2-40B4-BE49-F238E27FC236}">
                <a16:creationId xmlns:a16="http://schemas.microsoft.com/office/drawing/2014/main" id="{B581BE2C-0CD7-473F-8739-0057E49E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Фрагментный процессор</a:t>
            </a:r>
          </a:p>
        </p:txBody>
      </p:sp>
      <p:sp>
        <p:nvSpPr>
          <p:cNvPr id="17411" name="Содержимое 2">
            <a:extLst>
              <a:ext uri="{FF2B5EF4-FFF2-40B4-BE49-F238E27FC236}">
                <a16:creationId xmlns:a16="http://schemas.microsoft.com/office/drawing/2014/main" id="{3B46DD8A-0C41-4154-8350-C99E4642E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altLang="ru-RU" dirty="0"/>
              <a:t>Программируемый модуль, который выполняет вычисления для каждого фрагмента будущего изображения</a:t>
            </a:r>
          </a:p>
          <a:p>
            <a:r>
              <a:rPr lang="ru-RU" altLang="ru-RU" dirty="0"/>
              <a:t>Что делает фрагментный процессор?</a:t>
            </a:r>
          </a:p>
          <a:p>
            <a:pPr lvl="1"/>
            <a:r>
              <a:rPr lang="ru-RU" altLang="ru-RU" dirty="0"/>
              <a:t>Обрабатывает интерполированные значения </a:t>
            </a:r>
          </a:p>
          <a:p>
            <a:pPr lvl="2"/>
            <a:r>
              <a:rPr lang="ru-RU" altLang="ru-RU" dirty="0"/>
              <a:t>цвета, текстурные координаты и др.</a:t>
            </a:r>
          </a:p>
          <a:p>
            <a:pPr lvl="1"/>
            <a:r>
              <a:rPr lang="ru-RU" altLang="ru-RU" dirty="0"/>
              <a:t>Выполняет доступ к текстурам и выборку данных</a:t>
            </a:r>
          </a:p>
          <a:p>
            <a:pPr lvl="1"/>
            <a:r>
              <a:rPr lang="ru-RU" altLang="ru-RU" dirty="0"/>
              <a:t>Реализует наложение текстур на фрагмент</a:t>
            </a:r>
          </a:p>
          <a:p>
            <a:pPr lvl="1"/>
            <a:r>
              <a:rPr lang="ru-RU" altLang="ru-RU" dirty="0"/>
              <a:t>Может добавлять эффекты:</a:t>
            </a:r>
          </a:p>
          <a:p>
            <a:pPr lvl="2"/>
            <a:r>
              <a:rPr lang="ru-RU" altLang="ru-RU" dirty="0"/>
              <a:t>Туман (</a:t>
            </a:r>
            <a:r>
              <a:rPr lang="ru-RU" altLang="ru-RU" dirty="0" err="1"/>
              <a:t>fog</a:t>
            </a:r>
            <a:r>
              <a:rPr lang="ru-RU" altLang="ru-RU" dirty="0"/>
              <a:t>)</a:t>
            </a:r>
          </a:p>
          <a:p>
            <a:pPr lvl="2"/>
            <a:r>
              <a:rPr lang="ru-RU" altLang="ru-RU" dirty="0"/>
              <a:t>Освещение</a:t>
            </a:r>
          </a:p>
          <a:p>
            <a:pPr lvl="2"/>
            <a:r>
              <a:rPr lang="ru-RU" altLang="ru-RU" dirty="0"/>
              <a:t>Постобработку (градиенты, </a:t>
            </a:r>
            <a:r>
              <a:rPr lang="ru-RU" altLang="ru-RU" dirty="0" err="1"/>
              <a:t>bloom</a:t>
            </a:r>
            <a:r>
              <a:rPr lang="ru-RU" altLang="ru-RU" dirty="0"/>
              <a:t>, </a:t>
            </a:r>
            <a:r>
              <a:rPr lang="ru-RU" altLang="ru-RU" dirty="0" err="1"/>
              <a:t>toon</a:t>
            </a:r>
            <a:r>
              <a:rPr lang="ru-RU" altLang="ru-RU" dirty="0"/>
              <a:t>-эффекты)</a:t>
            </a:r>
          </a:p>
          <a:p>
            <a:r>
              <a:rPr lang="ru-RU" altLang="ru-RU" dirty="0"/>
              <a:t>Результат работы фрагментного шейдера обычно является цвет и глубина фрагмента</a:t>
            </a:r>
          </a:p>
          <a:p>
            <a:pPr lvl="1"/>
            <a:r>
              <a:rPr lang="ru-RU" altLang="ru-RU" dirty="0"/>
              <a:t>Они передаются на следующую стадию для выполнения тестов и записи в буфер кадра.</a:t>
            </a:r>
          </a:p>
          <a:p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5894E-D9B4-4CED-A384-3662B6D8429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Входные и выходные данные фрагментного процессора</a:t>
            </a:r>
          </a:p>
        </p:txBody>
      </p:sp>
      <p:sp>
        <p:nvSpPr>
          <p:cNvPr id="4" name="32-конечная звезда 3">
            <a:extLst>
              <a:ext uri="{FF2B5EF4-FFF2-40B4-BE49-F238E27FC236}">
                <a16:creationId xmlns:a16="http://schemas.microsoft.com/office/drawing/2014/main" id="{3E5089E3-0D01-4240-A2C0-8F20F5C09127}"/>
              </a:ext>
            </a:extLst>
          </p:cNvPr>
          <p:cNvSpPr/>
          <p:nvPr/>
        </p:nvSpPr>
        <p:spPr>
          <a:xfrm>
            <a:off x="4738688" y="4000500"/>
            <a:ext cx="2000250" cy="928688"/>
          </a:xfrm>
          <a:prstGeom prst="star32">
            <a:avLst>
              <a:gd name="adj" fmla="val 44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/>
              <a:t>Фрагментный процессор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AAEEA37-FFBA-4EE8-B60A-CCBB6559DA98}"/>
              </a:ext>
            </a:extLst>
          </p:cNvPr>
          <p:cNvSpPr/>
          <p:nvPr/>
        </p:nvSpPr>
        <p:spPr>
          <a:xfrm>
            <a:off x="2024034" y="2000240"/>
            <a:ext cx="2428892" cy="92869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Встроенные  </a:t>
            </a:r>
            <a:r>
              <a:rPr lang="en-US" sz="1200" dirty="0">
                <a:latin typeface="+mj-lt"/>
              </a:rPr>
              <a:t>varying-</a:t>
            </a:r>
            <a:r>
              <a:rPr lang="ru-RU" sz="1200" dirty="0">
                <a:latin typeface="+mj-lt"/>
              </a:rPr>
              <a:t>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gl_SecondaryColor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gl_TexCoord</a:t>
            </a:r>
            <a:r>
              <a:rPr lang="en-US" sz="1200" b="1" dirty="0">
                <a:latin typeface="+mj-lt"/>
              </a:rPr>
              <a:t>[0..n]</a:t>
            </a:r>
            <a:r>
              <a:rPr lang="en-US" sz="1200" dirty="0">
                <a:latin typeface="+mj-lt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gl_FogFragCoord</a:t>
            </a:r>
            <a:endParaRPr lang="ru-RU" sz="1200" b="1" dirty="0">
              <a:latin typeface="+mj-lt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151351-365F-4DEC-ABB4-331C04A7E855}"/>
              </a:ext>
            </a:extLst>
          </p:cNvPr>
          <p:cNvSpPr/>
          <p:nvPr/>
        </p:nvSpPr>
        <p:spPr>
          <a:xfrm>
            <a:off x="4738678" y="2000240"/>
            <a:ext cx="2428892" cy="92869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Специальные входные 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gl_FragCoord</a:t>
            </a:r>
            <a:endParaRPr lang="en-US" sz="1200" dirty="0"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gl_FrontFacing</a:t>
            </a:r>
            <a:endParaRPr lang="ru-RU" sz="1200" b="1" dirty="0">
              <a:latin typeface="+mj-l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59C3750-FB5B-447B-89DD-989F9D818B46}"/>
              </a:ext>
            </a:extLst>
          </p:cNvPr>
          <p:cNvSpPr/>
          <p:nvPr/>
        </p:nvSpPr>
        <p:spPr>
          <a:xfrm>
            <a:off x="7596198" y="2000240"/>
            <a:ext cx="2428892" cy="92869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Определенные пользователем </a:t>
            </a:r>
            <a:r>
              <a:rPr lang="en-US" sz="1200" dirty="0">
                <a:latin typeface="+mj-lt"/>
              </a:rPr>
              <a:t>varying-</a:t>
            </a:r>
            <a:r>
              <a:rPr lang="ru-RU" sz="1200" dirty="0">
                <a:latin typeface="+mj-lt"/>
              </a:rPr>
              <a:t>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latin typeface="+mj-lt"/>
              </a:rPr>
              <a:t>Normal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ModelCoord</a:t>
            </a:r>
            <a:r>
              <a:rPr lang="en-US" sz="1200" b="1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RefractionIndex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Density</a:t>
            </a:r>
            <a:r>
              <a:rPr lang="ru-RU" sz="1200" dirty="0">
                <a:latin typeface="+mj-lt"/>
              </a:rPr>
              <a:t> и т.п.</a:t>
            </a:r>
            <a:endParaRPr lang="ru-RU" sz="1200" b="1" dirty="0">
              <a:latin typeface="+mj-l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896503-DDB5-4889-A04C-F7C5FE4E7FD9}"/>
              </a:ext>
            </a:extLst>
          </p:cNvPr>
          <p:cNvSpPr/>
          <p:nvPr/>
        </p:nvSpPr>
        <p:spPr>
          <a:xfrm>
            <a:off x="4524364" y="5643578"/>
            <a:ext cx="2428892" cy="8572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Специальные выходные 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gl_FragColor</a:t>
            </a:r>
            <a:endParaRPr lang="en-US" sz="1200" b="1" dirty="0"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gl_FragDepth</a:t>
            </a:r>
            <a:endParaRPr lang="ru-RU" sz="1200" dirty="0">
              <a:latin typeface="+mj-l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40A459F-95C9-4937-ACC1-DA074324B787}"/>
              </a:ext>
            </a:extLst>
          </p:cNvPr>
          <p:cNvSpPr/>
          <p:nvPr/>
        </p:nvSpPr>
        <p:spPr>
          <a:xfrm>
            <a:off x="7524760" y="3571876"/>
            <a:ext cx="2428892" cy="92869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Определенные пользователем </a:t>
            </a:r>
            <a:r>
              <a:rPr lang="en-US" sz="1200" dirty="0">
                <a:latin typeface="+mj-lt"/>
              </a:rPr>
              <a:t>uniform-</a:t>
            </a:r>
            <a:r>
              <a:rPr lang="ru-RU" sz="1200" dirty="0">
                <a:latin typeface="+mj-lt"/>
              </a:rPr>
              <a:t>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ModelScaleFactor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AnimationPhase</a:t>
            </a:r>
            <a:r>
              <a:rPr lang="en-US" sz="1200" b="1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WeightingFactor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т.п.</a:t>
            </a:r>
            <a:endParaRPr lang="ru-RU" sz="1200" b="1" dirty="0"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CCD1BB9-BAB6-4982-ADCA-2DFF55CD706F}"/>
              </a:ext>
            </a:extLst>
          </p:cNvPr>
          <p:cNvSpPr/>
          <p:nvPr/>
        </p:nvSpPr>
        <p:spPr>
          <a:xfrm>
            <a:off x="1809720" y="4143380"/>
            <a:ext cx="1714512" cy="64294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Карты текстур</a:t>
            </a:r>
          </a:p>
        </p:txBody>
      </p:sp>
      <p:cxnSp>
        <p:nvCxnSpPr>
          <p:cNvPr id="12" name="Соединительная линия уступом 11">
            <a:extLst>
              <a:ext uri="{FF2B5EF4-FFF2-40B4-BE49-F238E27FC236}">
                <a16:creationId xmlns:a16="http://schemas.microsoft.com/office/drawing/2014/main" id="{4495CC09-CCE9-41B5-9370-36B679067F42}"/>
              </a:ext>
            </a:extLst>
          </p:cNvPr>
          <p:cNvCxnSpPr>
            <a:endCxn id="4" idx="0"/>
          </p:cNvCxnSpPr>
          <p:nvPr/>
        </p:nvCxnSpPr>
        <p:spPr>
          <a:xfrm rot="16200000" flipH="1">
            <a:off x="3952876" y="2214563"/>
            <a:ext cx="1071562" cy="2500313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F5E7AB74-5FCB-4E00-9D92-F6457AF28B57}"/>
              </a:ext>
            </a:extLst>
          </p:cNvPr>
          <p:cNvCxnSpPr>
            <a:endCxn id="4" idx="0"/>
          </p:cNvCxnSpPr>
          <p:nvPr/>
        </p:nvCxnSpPr>
        <p:spPr>
          <a:xfrm rot="5400000">
            <a:off x="5310188" y="3357563"/>
            <a:ext cx="1071562" cy="214312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>
            <a:extLst>
              <a:ext uri="{FF2B5EF4-FFF2-40B4-BE49-F238E27FC236}">
                <a16:creationId xmlns:a16="http://schemas.microsoft.com/office/drawing/2014/main" id="{DBA9627D-6937-4FAD-AB24-133AF5E8E5F6}"/>
              </a:ext>
            </a:extLst>
          </p:cNvPr>
          <p:cNvCxnSpPr>
            <a:endCxn id="4" idx="0"/>
          </p:cNvCxnSpPr>
          <p:nvPr/>
        </p:nvCxnSpPr>
        <p:spPr>
          <a:xfrm rot="5400000">
            <a:off x="6738938" y="1928813"/>
            <a:ext cx="1071562" cy="3071812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F58546D-097D-4F72-A690-EDA5DF1E053A}"/>
              </a:ext>
            </a:extLst>
          </p:cNvPr>
          <p:cNvSpPr/>
          <p:nvPr/>
        </p:nvSpPr>
        <p:spPr>
          <a:xfrm>
            <a:off x="7524760" y="4572008"/>
            <a:ext cx="2428892" cy="8572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Встроенные </a:t>
            </a:r>
            <a:r>
              <a:rPr lang="en-US" sz="1200" dirty="0">
                <a:latin typeface="+mj-lt"/>
              </a:rPr>
              <a:t>uniform-</a:t>
            </a:r>
            <a:r>
              <a:rPr lang="ru-RU" sz="1200" dirty="0" err="1">
                <a:latin typeface="+mj-lt"/>
              </a:rPr>
              <a:t>переменые</a:t>
            </a:r>
            <a:r>
              <a:rPr lang="ru-RU" sz="1200" dirty="0">
                <a:latin typeface="+mj-lt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gl_ModelViewMatrix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gl_FrontMaterial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gl_LightSource</a:t>
            </a:r>
            <a:r>
              <a:rPr lang="en-US" sz="1200" dirty="0">
                <a:latin typeface="+mj-lt"/>
              </a:rPr>
              <a:t>[0..n], </a:t>
            </a:r>
            <a:r>
              <a:rPr lang="en-US" sz="1200" b="1" dirty="0" err="1">
                <a:latin typeface="+mj-lt"/>
              </a:rPr>
              <a:t>gl_Fog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т.п.</a:t>
            </a:r>
          </a:p>
        </p:txBody>
      </p: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19B540C3-830B-4F9A-B092-E0752B99B908}"/>
              </a:ext>
            </a:extLst>
          </p:cNvPr>
          <p:cNvCxnSpPr>
            <a:endCxn id="4" idx="3"/>
          </p:cNvCxnSpPr>
          <p:nvPr/>
        </p:nvCxnSpPr>
        <p:spPr>
          <a:xfrm rot="10800000">
            <a:off x="6738938" y="4465639"/>
            <a:ext cx="785812" cy="534987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>
            <a:extLst>
              <a:ext uri="{FF2B5EF4-FFF2-40B4-BE49-F238E27FC236}">
                <a16:creationId xmlns:a16="http://schemas.microsoft.com/office/drawing/2014/main" id="{7FE19654-AEC0-4E6E-BED2-93564DC8A1FC}"/>
              </a:ext>
            </a:extLst>
          </p:cNvPr>
          <p:cNvCxnSpPr>
            <a:endCxn id="4" idx="3"/>
          </p:cNvCxnSpPr>
          <p:nvPr/>
        </p:nvCxnSpPr>
        <p:spPr>
          <a:xfrm rot="10800000" flipV="1">
            <a:off x="6738938" y="4037014"/>
            <a:ext cx="785812" cy="42862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A08A4CF5-A7B9-42E7-A345-20B25564B538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 flipV="1">
            <a:off x="3524232" y="4464844"/>
            <a:ext cx="1214456" cy="7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оединительная линия уступом 34">
            <a:extLst>
              <a:ext uri="{FF2B5EF4-FFF2-40B4-BE49-F238E27FC236}">
                <a16:creationId xmlns:a16="http://schemas.microsoft.com/office/drawing/2014/main" id="{9928BB46-7744-4AAF-9389-AEEAEE0D9DDC}"/>
              </a:ext>
            </a:extLst>
          </p:cNvPr>
          <p:cNvCxnSpPr>
            <a:stCxn id="4" idx="2"/>
          </p:cNvCxnSpPr>
          <p:nvPr/>
        </p:nvCxnSpPr>
        <p:spPr>
          <a:xfrm rot="5400000">
            <a:off x="5380832" y="5287169"/>
            <a:ext cx="714375" cy="1588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FD051-C292-43CA-8797-831A9ECC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не делает фрагментный шейдер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3608B6-20AF-443C-B7F7-FFF45278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После выполнения фрагментного шейдера происходят дополнительные этапы, за которые он не отвечает:</a:t>
            </a:r>
          </a:p>
          <a:p>
            <a:pPr lvl="1"/>
            <a:r>
              <a:rPr lang="ru-RU" dirty="0"/>
              <a:t>Покрытие (</a:t>
            </a:r>
            <a:r>
              <a:rPr lang="en-US" dirty="0"/>
              <a:t>Coverage)</a:t>
            </a:r>
          </a:p>
          <a:p>
            <a:pPr lvl="1"/>
            <a:r>
              <a:rPr lang="ru-RU" dirty="0"/>
              <a:t>Проверка на видимость (</a:t>
            </a:r>
            <a:r>
              <a:rPr lang="en-US" dirty="0"/>
              <a:t>Early-Z, Late-Z)</a:t>
            </a:r>
          </a:p>
          <a:p>
            <a:pPr lvl="1"/>
            <a:r>
              <a:rPr lang="ru-RU" dirty="0"/>
              <a:t>Отсечение по прямоугольнику (</a:t>
            </a:r>
            <a:r>
              <a:rPr lang="en-US" dirty="0"/>
              <a:t>Scissors Test)</a:t>
            </a:r>
          </a:p>
          <a:p>
            <a:pPr lvl="1"/>
            <a:r>
              <a:rPr lang="ru-RU" dirty="0"/>
              <a:t>Тест трафарета (</a:t>
            </a:r>
            <a:r>
              <a:rPr lang="en-US" dirty="0"/>
              <a:t>Stencil Test)</a:t>
            </a:r>
          </a:p>
          <a:p>
            <a:pPr lvl="1"/>
            <a:r>
              <a:rPr lang="ru-RU" dirty="0"/>
              <a:t>Тест прозрачности (</a:t>
            </a:r>
            <a:r>
              <a:rPr lang="en-US" dirty="0"/>
              <a:t>Alpha Test)</a:t>
            </a:r>
          </a:p>
          <a:p>
            <a:pPr lvl="2"/>
            <a:r>
              <a:rPr lang="en-US" dirty="0"/>
              <a:t>(</a:t>
            </a:r>
            <a:r>
              <a:rPr lang="ru-RU" dirty="0"/>
              <a:t>если используется — в современных </a:t>
            </a:r>
            <a:r>
              <a:rPr lang="en-US" dirty="0"/>
              <a:t>OpenGL/Direct3D </a:t>
            </a:r>
            <a:r>
              <a:rPr lang="ru-RU" dirty="0"/>
              <a:t>иногда выполняется в шейдере)</a:t>
            </a:r>
          </a:p>
          <a:p>
            <a:pPr lvl="1"/>
            <a:r>
              <a:rPr lang="ru-RU" dirty="0"/>
              <a:t>Тест глубины (</a:t>
            </a:r>
            <a:r>
              <a:rPr lang="en-US" dirty="0"/>
              <a:t>Depth Test)</a:t>
            </a:r>
          </a:p>
          <a:p>
            <a:pPr lvl="1"/>
            <a:r>
              <a:rPr lang="ru-RU" dirty="0"/>
              <a:t>Отсечение по трафарету (</a:t>
            </a:r>
            <a:r>
              <a:rPr lang="en-US" dirty="0"/>
              <a:t>Stencil Culling)</a:t>
            </a:r>
          </a:p>
          <a:p>
            <a:pPr lvl="1"/>
            <a:r>
              <a:rPr lang="ru-RU" dirty="0"/>
              <a:t>Смешивание цветов (</a:t>
            </a:r>
            <a:r>
              <a:rPr lang="en-US" dirty="0"/>
              <a:t>Blending)</a:t>
            </a:r>
          </a:p>
          <a:p>
            <a:pPr lvl="1"/>
            <a:r>
              <a:rPr lang="ru-RU" dirty="0"/>
              <a:t>Логические операции (</a:t>
            </a:r>
            <a:r>
              <a:rPr lang="en-US" dirty="0"/>
              <a:t>Logic Ops)</a:t>
            </a:r>
          </a:p>
          <a:p>
            <a:pPr lvl="1"/>
            <a:r>
              <a:rPr lang="en-US" dirty="0"/>
              <a:t>Dithering (</a:t>
            </a:r>
            <a:r>
              <a:rPr lang="ru-RU" dirty="0"/>
              <a:t>упрощение переходов цветов)</a:t>
            </a:r>
          </a:p>
          <a:p>
            <a:pPr lvl="1"/>
            <a:r>
              <a:rPr lang="ru-RU" dirty="0"/>
              <a:t>Определение видимости плоскостей (</a:t>
            </a:r>
            <a:r>
              <a:rPr lang="en-US" dirty="0"/>
              <a:t>Face Culling)</a:t>
            </a:r>
            <a:endParaRPr 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1EF96-3E73-4A59-A213-B0FA1C04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Входные</a:t>
            </a:r>
            <a:r>
              <a:rPr lang="en-US" dirty="0"/>
              <a:t> </a:t>
            </a:r>
            <a:r>
              <a:rPr lang="ru-RU" dirty="0"/>
              <a:t>и выходные данные фрагментного процессора</a:t>
            </a:r>
          </a:p>
        </p:txBody>
      </p:sp>
      <p:sp>
        <p:nvSpPr>
          <p:cNvPr id="20483" name="Содержимое 2">
            <a:extLst>
              <a:ext uri="{FF2B5EF4-FFF2-40B4-BE49-F238E27FC236}">
                <a16:creationId xmlns:a16="http://schemas.microsoft.com/office/drawing/2014/main" id="{2EB544D0-363A-4664-AED3-DF75FE1D6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ru-RU" altLang="ru-RU" dirty="0"/>
              <a:t>Входные данные (передаются из вершинного шейдера):</a:t>
            </a:r>
          </a:p>
          <a:p>
            <a:pPr lvl="1"/>
            <a:r>
              <a:rPr lang="ru-RU" altLang="ru-RU" dirty="0"/>
              <a:t>Встроенные </a:t>
            </a:r>
            <a:r>
              <a:rPr lang="ru-RU" altLang="ru-RU" dirty="0" err="1"/>
              <a:t>varying</a:t>
            </a:r>
            <a:r>
              <a:rPr lang="ru-RU" altLang="ru-RU" dirty="0"/>
              <a:t>-переменные (например, </a:t>
            </a:r>
            <a:r>
              <a:rPr lang="ru-RU" altLang="ru-RU" dirty="0" err="1"/>
              <a:t>gl_FragCoord</a:t>
            </a:r>
            <a:r>
              <a:rPr lang="ru-RU" altLang="ru-RU" dirty="0"/>
              <a:t>, </a:t>
            </a:r>
            <a:r>
              <a:rPr lang="ru-RU" altLang="ru-RU" dirty="0" err="1"/>
              <a:t>gl_FrontFacing</a:t>
            </a:r>
            <a:r>
              <a:rPr lang="ru-RU" altLang="ru-RU" dirty="0"/>
              <a:t>)</a:t>
            </a:r>
          </a:p>
          <a:p>
            <a:pPr lvl="1"/>
            <a:r>
              <a:rPr lang="ru-RU" altLang="ru-RU" dirty="0"/>
              <a:t>Определённые разработчиком </a:t>
            </a:r>
            <a:r>
              <a:rPr lang="ru-RU" altLang="ru-RU" dirty="0" err="1"/>
              <a:t>varying</a:t>
            </a:r>
            <a:r>
              <a:rPr lang="ru-RU" altLang="ru-RU" dirty="0"/>
              <a:t>-переменные</a:t>
            </a:r>
          </a:p>
          <a:p>
            <a:pPr lvl="1"/>
            <a:r>
              <a:rPr lang="ru-RU" altLang="ru-RU" dirty="0"/>
              <a:t>Имена и типы </a:t>
            </a:r>
            <a:r>
              <a:rPr lang="ru-RU" altLang="ru-RU" dirty="0" err="1"/>
              <a:t>varying</a:t>
            </a:r>
            <a:r>
              <a:rPr lang="ru-RU" altLang="ru-RU" dirty="0"/>
              <a:t>-переменных должны совпадать с определёнными в вершинном шейдере!</a:t>
            </a:r>
          </a:p>
          <a:p>
            <a:pPr lvl="1"/>
            <a:r>
              <a:rPr lang="ru-RU" altLang="ru-RU" dirty="0"/>
              <a:t>Встроенные </a:t>
            </a:r>
            <a:r>
              <a:rPr lang="ru-RU" altLang="ru-RU" dirty="0" err="1"/>
              <a:t>uniform</a:t>
            </a:r>
            <a:r>
              <a:rPr lang="ru-RU" altLang="ru-RU" dirty="0"/>
              <a:t>-переменные (например, </a:t>
            </a:r>
            <a:r>
              <a:rPr lang="ru-RU" altLang="ru-RU" dirty="0" err="1"/>
              <a:t>gl_FragColor</a:t>
            </a:r>
            <a:r>
              <a:rPr lang="ru-RU" altLang="ru-RU" dirty="0"/>
              <a:t> в старых версиях OpenGL)</a:t>
            </a:r>
          </a:p>
          <a:p>
            <a:pPr lvl="1"/>
            <a:r>
              <a:rPr lang="ru-RU" altLang="ru-RU" dirty="0"/>
              <a:t>Определённые разработчиком </a:t>
            </a:r>
            <a:r>
              <a:rPr lang="ru-RU" altLang="ru-RU" dirty="0" err="1"/>
              <a:t>uniform</a:t>
            </a:r>
            <a:r>
              <a:rPr lang="ru-RU" altLang="ru-RU" dirty="0"/>
              <a:t>-переменные</a:t>
            </a:r>
          </a:p>
          <a:p>
            <a:pPr lvl="2"/>
            <a:r>
              <a:rPr lang="ru-RU" altLang="ru-RU" dirty="0"/>
              <a:t>Задаются из программы на CPU и доступны для чтения.</a:t>
            </a:r>
          </a:p>
          <a:p>
            <a:pPr eaLnBrk="1" hangingPunct="1"/>
            <a:r>
              <a:rPr lang="ru-RU" altLang="ru-RU" dirty="0"/>
              <a:t>Выходные данные</a:t>
            </a:r>
          </a:p>
          <a:p>
            <a:pPr lvl="1"/>
            <a:r>
              <a:rPr lang="ru-RU" altLang="ru-RU" dirty="0"/>
              <a:t>Обычно один или несколько цветовых значений (</a:t>
            </a:r>
            <a:r>
              <a:rPr lang="ru-RU" altLang="ru-RU" dirty="0" err="1"/>
              <a:t>out</a:t>
            </a:r>
            <a:r>
              <a:rPr lang="ru-RU" altLang="ru-RU" dirty="0"/>
              <a:t> vec4) для рендеринга в кадр или в текстуру.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519AF7-6E6F-4D0C-8ED2-D1B96226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 dirty="0"/>
              <a:t>Загрузка, компиляция и компоновка </a:t>
            </a:r>
            <a:r>
              <a:rPr lang="ru-RU" dirty="0" err="1"/>
              <a:t>шейдерных</a:t>
            </a:r>
            <a:r>
              <a:rPr lang="ru-RU" dirty="0"/>
              <a:t> программ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A057AC-9F21-A5D4-5048-CC294B84A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BA936-6B80-4736-BDBE-7C2AFA654D6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подготовки </a:t>
            </a:r>
            <a:r>
              <a:rPr lang="en-US" dirty="0"/>
              <a:t>OpenGL-</a:t>
            </a:r>
            <a:r>
              <a:rPr lang="ru-RU" dirty="0" err="1"/>
              <a:t>шейдеров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49C1827-992D-4986-8203-24C5E4739FC8}"/>
              </a:ext>
            </a:extLst>
          </p:cNvPr>
          <p:cNvSpPr/>
          <p:nvPr/>
        </p:nvSpPr>
        <p:spPr>
          <a:xfrm>
            <a:off x="2524100" y="1928802"/>
            <a:ext cx="6000792" cy="7858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Приложение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0563AD-B92F-4A97-8A3C-DFE3D3CF7540}"/>
              </a:ext>
            </a:extLst>
          </p:cNvPr>
          <p:cNvSpPr/>
          <p:nvPr/>
        </p:nvSpPr>
        <p:spPr>
          <a:xfrm>
            <a:off x="4381488" y="2214554"/>
            <a:ext cx="2857520" cy="35719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Исходный код </a:t>
            </a:r>
            <a:r>
              <a:rPr lang="ru-RU" dirty="0" err="1"/>
              <a:t>шейдера</a:t>
            </a:r>
            <a:endParaRPr lang="ru-RU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DA12059-EFAD-40DF-A7BA-8F5C6C4C6BD2}"/>
              </a:ext>
            </a:extLst>
          </p:cNvPr>
          <p:cNvCxnSpPr/>
          <p:nvPr/>
        </p:nvCxnSpPr>
        <p:spPr>
          <a:xfrm>
            <a:off x="2166938" y="3214689"/>
            <a:ext cx="7072312" cy="15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02328B8-7D39-4F1A-8F85-C3806B9119A5}"/>
              </a:ext>
            </a:extLst>
          </p:cNvPr>
          <p:cNvSpPr/>
          <p:nvPr/>
        </p:nvSpPr>
        <p:spPr>
          <a:xfrm>
            <a:off x="4381488" y="3357562"/>
            <a:ext cx="2857520" cy="35719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Компилятор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DB984F3-14DF-4754-92AF-45F8B8B0D34B}"/>
              </a:ext>
            </a:extLst>
          </p:cNvPr>
          <p:cNvSpPr/>
          <p:nvPr/>
        </p:nvSpPr>
        <p:spPr>
          <a:xfrm>
            <a:off x="4524364" y="4000504"/>
            <a:ext cx="2571768" cy="5715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Объектный код </a:t>
            </a:r>
            <a:r>
              <a:rPr lang="ru-RU" dirty="0" err="1"/>
              <a:t>шейдера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53B01AB-11E5-4935-9188-127586ABAD04}"/>
              </a:ext>
            </a:extLst>
          </p:cNvPr>
          <p:cNvSpPr/>
          <p:nvPr/>
        </p:nvSpPr>
        <p:spPr>
          <a:xfrm>
            <a:off x="4381488" y="4786322"/>
            <a:ext cx="2857520" cy="35719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Компоновщик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D97EB81-4142-4E67-AEE4-B88E95C0CEF5}"/>
              </a:ext>
            </a:extLst>
          </p:cNvPr>
          <p:cNvSpPr/>
          <p:nvPr/>
        </p:nvSpPr>
        <p:spPr>
          <a:xfrm>
            <a:off x="4595802" y="5429264"/>
            <a:ext cx="2428892" cy="5715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Объектный код программы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8D753C2-FCE6-4473-AA05-1465BF61EE8C}"/>
              </a:ext>
            </a:extLst>
          </p:cNvPr>
          <p:cNvCxnSpPr/>
          <p:nvPr/>
        </p:nvCxnSpPr>
        <p:spPr>
          <a:xfrm>
            <a:off x="2166938" y="6143625"/>
            <a:ext cx="7072312" cy="15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59" name="TextBox 12">
            <a:extLst>
              <a:ext uri="{FF2B5EF4-FFF2-40B4-BE49-F238E27FC236}">
                <a16:creationId xmlns:a16="http://schemas.microsoft.com/office/drawing/2014/main" id="{41668A29-09F3-4E86-A518-62B65B70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0" y="6357939"/>
            <a:ext cx="2800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Графический ускоритель</a:t>
            </a:r>
          </a:p>
        </p:txBody>
      </p:sp>
      <p:sp>
        <p:nvSpPr>
          <p:cNvPr id="39960" name="TextBox 13">
            <a:extLst>
              <a:ext uri="{FF2B5EF4-FFF2-40B4-BE49-F238E27FC236}">
                <a16:creationId xmlns:a16="http://schemas.microsoft.com/office/drawing/2014/main" id="{A7FFC177-88A8-4A02-9D0C-6C91A02ED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26" y="2786064"/>
            <a:ext cx="1450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/>
              <a:t>OpenGL API</a:t>
            </a:r>
            <a:endParaRPr lang="ru-RU" altLang="ru-RU" sz="1800"/>
          </a:p>
        </p:txBody>
      </p: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A976666B-DA68-495E-90D3-36736DA70C80}"/>
              </a:ext>
            </a:extLst>
          </p:cNvPr>
          <p:cNvCxnSpPr/>
          <p:nvPr/>
        </p:nvCxnSpPr>
        <p:spPr>
          <a:xfrm rot="5400000">
            <a:off x="5416551" y="2963864"/>
            <a:ext cx="785813" cy="15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Соединительная линия уступом 16">
            <a:extLst>
              <a:ext uri="{FF2B5EF4-FFF2-40B4-BE49-F238E27FC236}">
                <a16:creationId xmlns:a16="http://schemas.microsoft.com/office/drawing/2014/main" id="{EEACEEE7-8EBE-4943-A5B6-E9E525167E19}"/>
              </a:ext>
            </a:extLst>
          </p:cNvPr>
          <p:cNvCxnSpPr/>
          <p:nvPr/>
        </p:nvCxnSpPr>
        <p:spPr>
          <a:xfrm rot="5400000">
            <a:off x="5666582" y="3858420"/>
            <a:ext cx="285750" cy="15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>
            <a:extLst>
              <a:ext uri="{FF2B5EF4-FFF2-40B4-BE49-F238E27FC236}">
                <a16:creationId xmlns:a16="http://schemas.microsoft.com/office/drawing/2014/main" id="{650E7C72-5DB2-43EF-876C-2C6A9B3D3474}"/>
              </a:ext>
            </a:extLst>
          </p:cNvPr>
          <p:cNvCxnSpPr/>
          <p:nvPr/>
        </p:nvCxnSpPr>
        <p:spPr>
          <a:xfrm rot="5400000">
            <a:off x="5702301" y="4679951"/>
            <a:ext cx="214312" cy="15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>
            <a:extLst>
              <a:ext uri="{FF2B5EF4-FFF2-40B4-BE49-F238E27FC236}">
                <a16:creationId xmlns:a16="http://schemas.microsoft.com/office/drawing/2014/main" id="{6F200A38-BF32-4B56-9EC9-0E4D82A62CD2}"/>
              </a:ext>
            </a:extLst>
          </p:cNvPr>
          <p:cNvCxnSpPr/>
          <p:nvPr/>
        </p:nvCxnSpPr>
        <p:spPr>
          <a:xfrm rot="5400000">
            <a:off x="5666582" y="5287170"/>
            <a:ext cx="285750" cy="15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>
            <a:extLst>
              <a:ext uri="{FF2B5EF4-FFF2-40B4-BE49-F238E27FC236}">
                <a16:creationId xmlns:a16="http://schemas.microsoft.com/office/drawing/2014/main" id="{3C88D892-5BB9-4503-98FC-C72DCEF75BA1}"/>
              </a:ext>
            </a:extLst>
          </p:cNvPr>
          <p:cNvCxnSpPr/>
          <p:nvPr/>
        </p:nvCxnSpPr>
        <p:spPr>
          <a:xfrm rot="5400000">
            <a:off x="5559426" y="6251576"/>
            <a:ext cx="500062" cy="15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FCBF4-5B19-3369-DC9E-C6359C88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подготовки и использования шейдеров в </a:t>
            </a:r>
            <a:r>
              <a:rPr lang="en-US" dirty="0"/>
              <a:t>OpenGL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AE57A-2B0E-E4B6-7471-DAA2E1A3A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Создание </a:t>
            </a:r>
            <a:r>
              <a:rPr lang="ru-RU" dirty="0" err="1"/>
              <a:t>шейдерного</a:t>
            </a:r>
            <a:r>
              <a:rPr lang="ru-RU" dirty="0"/>
              <a:t> объекта</a:t>
            </a:r>
          </a:p>
          <a:p>
            <a:pPr lvl="1"/>
            <a:r>
              <a:rPr lang="ru-RU" dirty="0"/>
              <a:t>выделение ресурса для хранения шейдера.</a:t>
            </a:r>
          </a:p>
          <a:p>
            <a:r>
              <a:rPr lang="ru-RU" dirty="0"/>
              <a:t>Загрузка исходного кода шейдера</a:t>
            </a:r>
          </a:p>
          <a:p>
            <a:pPr lvl="1"/>
            <a:r>
              <a:rPr lang="ru-RU" dirty="0"/>
              <a:t>передача текста на GPU.</a:t>
            </a:r>
          </a:p>
          <a:p>
            <a:r>
              <a:rPr lang="ru-RU" dirty="0"/>
              <a:t>Компиляция </a:t>
            </a:r>
            <a:r>
              <a:rPr lang="ru-RU" dirty="0" err="1"/>
              <a:t>шейдерного</a:t>
            </a:r>
            <a:r>
              <a:rPr lang="ru-RU" dirty="0"/>
              <a:t> объекта</a:t>
            </a:r>
          </a:p>
          <a:p>
            <a:pPr lvl="1"/>
            <a:r>
              <a:rPr lang="ru-RU" dirty="0"/>
              <a:t>проверка синтаксиса и трансляция в машинный код GPU.</a:t>
            </a:r>
          </a:p>
          <a:p>
            <a:r>
              <a:rPr lang="ru-RU" dirty="0"/>
              <a:t>Создание программного объекта</a:t>
            </a:r>
          </a:p>
          <a:p>
            <a:pPr lvl="1"/>
            <a:r>
              <a:rPr lang="ru-RU" dirty="0"/>
              <a:t>подготовка контейнера для связывания шейдеров.</a:t>
            </a:r>
          </a:p>
          <a:p>
            <a:r>
              <a:rPr lang="ru-RU" dirty="0"/>
              <a:t>Связывание </a:t>
            </a:r>
            <a:r>
              <a:rPr lang="ru-RU" dirty="0" err="1"/>
              <a:t>шейдерных</a:t>
            </a:r>
            <a:r>
              <a:rPr lang="ru-RU" dirty="0"/>
              <a:t> объектов с программным объектом</a:t>
            </a:r>
          </a:p>
          <a:p>
            <a:pPr lvl="1"/>
            <a:r>
              <a:rPr lang="ru-RU" dirty="0"/>
              <a:t>добавление скомпилированных шейдеров в программу.</a:t>
            </a:r>
          </a:p>
          <a:p>
            <a:r>
              <a:rPr lang="ru-RU" dirty="0"/>
              <a:t>Компоновка </a:t>
            </a:r>
            <a:r>
              <a:rPr lang="ru-RU" dirty="0" err="1"/>
              <a:t>шейдерной</a:t>
            </a:r>
            <a:r>
              <a:rPr lang="ru-RU" dirty="0"/>
              <a:t> программы</a:t>
            </a:r>
          </a:p>
          <a:p>
            <a:pPr lvl="1"/>
            <a:r>
              <a:rPr lang="ru-RU" dirty="0"/>
              <a:t>объединение всех шейдеров в единую исполняемую программу.</a:t>
            </a:r>
          </a:p>
          <a:p>
            <a:r>
              <a:rPr lang="ru-RU" dirty="0"/>
              <a:t>Валидация программного объекта</a:t>
            </a:r>
          </a:p>
          <a:p>
            <a:pPr lvl="1"/>
            <a:r>
              <a:rPr lang="ru-RU" dirty="0"/>
              <a:t>проверка готовности программы для запуска.</a:t>
            </a:r>
          </a:p>
          <a:p>
            <a:r>
              <a:rPr lang="ru-RU" dirty="0"/>
              <a:t>Установка </a:t>
            </a:r>
            <a:r>
              <a:rPr lang="ru-RU" dirty="0" err="1"/>
              <a:t>шейдерной</a:t>
            </a:r>
            <a:r>
              <a:rPr lang="ru-RU" dirty="0"/>
              <a:t> программы</a:t>
            </a:r>
          </a:p>
          <a:p>
            <a:pPr lvl="1"/>
            <a:r>
              <a:rPr lang="ru-RU" dirty="0"/>
              <a:t>активация программы для текущего рендеринга.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5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CFD4BAF-0213-4BC4-A4E6-6AC80981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1 – создание </a:t>
            </a:r>
            <a:r>
              <a:rPr lang="ru-RU" dirty="0" err="1"/>
              <a:t>шейдерного</a:t>
            </a:r>
            <a:r>
              <a:rPr lang="ru-RU" dirty="0"/>
              <a:t> объекта</a:t>
            </a:r>
          </a:p>
        </p:txBody>
      </p:sp>
      <p:sp>
        <p:nvSpPr>
          <p:cNvPr id="40963" name="Содержимое 5">
            <a:extLst>
              <a:ext uri="{FF2B5EF4-FFF2-40B4-BE49-F238E27FC236}">
                <a16:creationId xmlns:a16="http://schemas.microsoft.com/office/drawing/2014/main" id="{FB275BFE-994E-4310-8674-42FB09B7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Для начала необходимо создать </a:t>
            </a:r>
            <a:r>
              <a:rPr lang="ru-RU" altLang="ru-RU" b="1" dirty="0" err="1"/>
              <a:t>шейдерный</a:t>
            </a:r>
            <a:r>
              <a:rPr lang="ru-RU" altLang="ru-RU" b="1" dirty="0"/>
              <a:t> объект</a:t>
            </a:r>
            <a:r>
              <a:rPr lang="ru-RU" altLang="ru-RU" dirty="0"/>
              <a:t> (структура данных драйвера </a:t>
            </a:r>
            <a:r>
              <a:rPr lang="en-US" altLang="ru-RU" dirty="0"/>
              <a:t>OpenGL </a:t>
            </a:r>
            <a:r>
              <a:rPr lang="ru-RU" altLang="ru-RU" dirty="0"/>
              <a:t>для работы с шейдером)</a:t>
            </a:r>
          </a:p>
          <a:p>
            <a:pPr eaLnBrk="1" hangingPunct="1"/>
            <a:r>
              <a:rPr lang="ru-RU" altLang="ru-RU" dirty="0"/>
              <a:t>Для создания </a:t>
            </a:r>
            <a:r>
              <a:rPr lang="ru-RU" altLang="ru-RU" dirty="0" err="1"/>
              <a:t>шейдерного</a:t>
            </a:r>
            <a:r>
              <a:rPr lang="ru-RU" altLang="ru-RU" dirty="0"/>
              <a:t> объекта служит функция </a:t>
            </a:r>
            <a:r>
              <a:rPr lang="en-US" altLang="ru-RU" dirty="0" err="1">
                <a:hlinkClick r:id="rId3"/>
              </a:rPr>
              <a:t>glCreateShaderObject</a:t>
            </a:r>
            <a:endParaRPr lang="en-US" altLang="ru-RU" dirty="0"/>
          </a:p>
          <a:p>
            <a:pPr eaLnBrk="1" hangingPunct="1"/>
            <a:r>
              <a:rPr lang="ru-RU" altLang="ru-RU" dirty="0"/>
              <a:t>Возвращенный данной функцией объект имеет тип </a:t>
            </a:r>
            <a:r>
              <a:rPr lang="en-US" altLang="ru-RU" dirty="0" err="1"/>
              <a:t>GLhandle</a:t>
            </a:r>
            <a:r>
              <a:rPr lang="en-US" altLang="ru-RU" dirty="0"/>
              <a:t> </a:t>
            </a:r>
            <a:r>
              <a:rPr lang="ru-RU" altLang="ru-RU" dirty="0"/>
              <a:t>и используется приложением для дальнейшей работы с </a:t>
            </a:r>
            <a:r>
              <a:rPr lang="ru-RU" altLang="ru-RU" dirty="0" err="1"/>
              <a:t>шейдерным</a:t>
            </a:r>
            <a:r>
              <a:rPr lang="ru-RU" altLang="ru-RU" dirty="0"/>
              <a:t> объектом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D5C784-AE34-43F8-A561-E3BE4483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 dirty="0"/>
              <a:t>Пример создания </a:t>
            </a:r>
            <a:r>
              <a:rPr lang="ru-RU" dirty="0" err="1"/>
              <a:t>шейдера</a:t>
            </a:r>
            <a:endParaRPr lang="ru-RU" dirty="0"/>
          </a:p>
        </p:txBody>
      </p:sp>
      <p:sp>
        <p:nvSpPr>
          <p:cNvPr id="41987" name="TextBox 3">
            <a:extLst>
              <a:ext uri="{FF2B5EF4-FFF2-40B4-BE49-F238E27FC236}">
                <a16:creationId xmlns:a16="http://schemas.microsoft.com/office/drawing/2014/main" id="{4761FD0E-10B7-4659-B79C-6AD620566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143125"/>
            <a:ext cx="1101844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создание вершинного шейдера</a:t>
            </a:r>
            <a:endParaRPr lang="en-US" altLang="ru-RU" sz="18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GLhandle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vertexShader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ru-RU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glCreateShaderObject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GL_VERTEX_SHADER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создание фрагментного шейдера</a:t>
            </a:r>
            <a:endParaRPr lang="en-US" altLang="ru-RU" sz="18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GLhandle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fragmentShader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ru-RU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glCreateShaderObject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GL_FRAGMENT_SHADER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>
            <a:extLst>
              <a:ext uri="{FF2B5EF4-FFF2-40B4-BE49-F238E27FC236}">
                <a16:creationId xmlns:a16="http://schemas.microsoft.com/office/drawing/2014/main" id="{2FDFEFCB-D4B1-4C95-95F9-99CA7767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Хронология </a:t>
            </a:r>
            <a:r>
              <a:rPr lang="en-US" altLang="ru-RU" dirty="0"/>
              <a:t>OpenGL</a:t>
            </a:r>
            <a:endParaRPr lang="ru-RU" alt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43236F6-950A-45E9-BE97-CB0950782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1992г. - </a:t>
            </a:r>
            <a:r>
              <a:rPr lang="en-US" dirty="0"/>
              <a:t>Open GL 1.0</a:t>
            </a:r>
            <a:endParaRPr lang="ru-RU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1997г. – </a:t>
            </a:r>
            <a:r>
              <a:rPr lang="en-US" dirty="0"/>
              <a:t>Open GL 1.1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Появились текстурные объекты и массивы вершин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1998г. – </a:t>
            </a:r>
            <a:r>
              <a:rPr lang="en-US" dirty="0"/>
              <a:t>Open GL 1.2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/>
              <a:t>текстуры и функции обработки изображений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2001г. – </a:t>
            </a:r>
            <a:r>
              <a:rPr lang="en-US" dirty="0"/>
              <a:t>OpenGL 1.3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Кубические текстуры, сжатые текстуры, </a:t>
            </a:r>
            <a:r>
              <a:rPr lang="ru-RU" dirty="0" err="1"/>
              <a:t>мультитекстурирование</a:t>
            </a:r>
            <a:endParaRPr lang="ru-RU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2002г. – </a:t>
            </a:r>
            <a:r>
              <a:rPr lang="en-US" dirty="0"/>
              <a:t>OpenGL 1.4</a:t>
            </a:r>
            <a:endParaRPr lang="ru-RU" dirty="0"/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Автоматическое генерирование </a:t>
            </a:r>
            <a:r>
              <a:rPr lang="en-US" dirty="0" err="1"/>
              <a:t>mip</a:t>
            </a:r>
            <a:r>
              <a:rPr lang="en-US" dirty="0"/>
              <a:t>-</a:t>
            </a:r>
            <a:r>
              <a:rPr lang="ru-RU" dirty="0"/>
              <a:t>уровней текстур, доп. функции смешивания, </a:t>
            </a:r>
            <a:r>
              <a:rPr lang="en-US" dirty="0"/>
              <a:t>depth-</a:t>
            </a:r>
            <a:r>
              <a:rPr lang="ru-RU" dirty="0"/>
              <a:t>текстуры, рисование множественных массивов вершин одной командой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2003г. – </a:t>
            </a:r>
            <a:r>
              <a:rPr lang="en-US" dirty="0"/>
              <a:t>OpenGL 1.5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Vertex Buffer Objects, Shadow mapping comparison functions, Occlusion queries, Non-Power-of-Two textures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E08B90-F59E-D8C4-9F9C-7D90891D8277}"/>
              </a:ext>
            </a:extLst>
          </p:cNvPr>
          <p:cNvSpPr txBox="1"/>
          <p:nvPr/>
        </p:nvSpPr>
        <p:spPr>
          <a:xfrm>
            <a:off x="47" y="13979"/>
            <a:ext cx="105156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GLenum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glCreateShader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}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 to create shader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exchange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glDeleteShader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nb-N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nb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nb-NO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nb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m_shader = </a:t>
            </a:r>
            <a:r>
              <a:rPr lang="nb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0u</a:t>
            </a:r>
            <a:r>
              <a:rPr lang="nb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9983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809AF3F-296B-45E8-BC2C-E9C94CC9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2 – загрузка исходного кода </a:t>
            </a:r>
            <a:r>
              <a:rPr lang="ru-RU" dirty="0" err="1"/>
              <a:t>шейдера</a:t>
            </a:r>
            <a:r>
              <a:rPr lang="ru-RU" dirty="0"/>
              <a:t> в </a:t>
            </a:r>
            <a:r>
              <a:rPr lang="ru-RU" dirty="0" err="1"/>
              <a:t>шейдерный</a:t>
            </a:r>
            <a:r>
              <a:rPr lang="ru-RU" dirty="0"/>
              <a:t> объект</a:t>
            </a:r>
          </a:p>
        </p:txBody>
      </p:sp>
      <p:sp>
        <p:nvSpPr>
          <p:cNvPr id="43011" name="Содержимое 3">
            <a:extLst>
              <a:ext uri="{FF2B5EF4-FFF2-40B4-BE49-F238E27FC236}">
                <a16:creationId xmlns:a16="http://schemas.microsoft.com/office/drawing/2014/main" id="{07EEB1DC-4DC7-4E09-9E7F-D17426C9A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Исходный код шейдера – массив строк, состоящих из символов</a:t>
            </a:r>
          </a:p>
          <a:p>
            <a:pPr lvl="1" eaLnBrk="1" hangingPunct="1"/>
            <a:r>
              <a:rPr lang="ru-RU" altLang="ru-RU" dirty="0"/>
              <a:t>Каждая строка может состоять из нескольких обычных строк, разделенных символом конца строки</a:t>
            </a:r>
          </a:p>
          <a:p>
            <a:pPr eaLnBrk="1" hangingPunct="1"/>
            <a:r>
              <a:rPr lang="ru-RU" altLang="ru-RU" dirty="0"/>
              <a:t>Для передачи исходного кода приложение должно передать массив строк в </a:t>
            </a:r>
            <a:r>
              <a:rPr lang="en-US" altLang="ru-RU" dirty="0"/>
              <a:t>OpenGL </a:t>
            </a:r>
            <a:r>
              <a:rPr lang="ru-RU" altLang="ru-RU" dirty="0"/>
              <a:t>при помощи </a:t>
            </a:r>
            <a:r>
              <a:rPr lang="en-US" altLang="ru-RU" dirty="0" err="1">
                <a:hlinkClick r:id="rId3"/>
              </a:rPr>
              <a:t>glShaderSource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805F-1A58-AA94-23AF-355C0C05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кода шейдера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B5273-9D09-5869-E033-6C60EA8479A7}"/>
              </a:ext>
            </a:extLst>
          </p:cNvPr>
          <p:cNvSpPr txBox="1"/>
          <p:nvPr/>
        </p:nvSpPr>
        <p:spPr>
          <a:xfrm>
            <a:off x="838200" y="2132856"/>
            <a:ext cx="92182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32444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B0D8CFE-85E0-4B8D-A820-E43D0963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3 – компиляция </a:t>
            </a:r>
            <a:r>
              <a:rPr lang="ru-RU" dirty="0" err="1"/>
              <a:t>шейдерного</a:t>
            </a:r>
            <a:r>
              <a:rPr lang="ru-RU" dirty="0"/>
              <a:t> объекта</a:t>
            </a:r>
          </a:p>
        </p:txBody>
      </p:sp>
      <p:sp>
        <p:nvSpPr>
          <p:cNvPr id="45059" name="Содержимое 3">
            <a:extLst>
              <a:ext uri="{FF2B5EF4-FFF2-40B4-BE49-F238E27FC236}">
                <a16:creationId xmlns:a16="http://schemas.microsoft.com/office/drawing/2014/main" id="{D136D7C4-EDAD-43DC-A42F-8F27A51B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Компиляция </a:t>
            </a:r>
            <a:r>
              <a:rPr lang="ru-RU" altLang="ru-RU" dirty="0" err="1"/>
              <a:t>шейдерного</a:t>
            </a:r>
            <a:r>
              <a:rPr lang="ru-RU" altLang="ru-RU" dirty="0"/>
              <a:t> объекта преобразует исходный код шейдера из текстового представления в объектный код</a:t>
            </a:r>
          </a:p>
          <a:p>
            <a:pPr eaLnBrk="1" hangingPunct="1"/>
            <a:r>
              <a:rPr lang="ru-RU" altLang="ru-RU" dirty="0"/>
              <a:t>Скомпилированные </a:t>
            </a:r>
            <a:r>
              <a:rPr lang="ru-RU" altLang="ru-RU" dirty="0" err="1"/>
              <a:t>шейдерные</a:t>
            </a:r>
            <a:r>
              <a:rPr lang="ru-RU" altLang="ru-RU" dirty="0"/>
              <a:t> объекты могут быть в связаны с программным объектом, для ее дальнейшей компоновки</a:t>
            </a:r>
          </a:p>
          <a:p>
            <a:pPr eaLnBrk="1" hangingPunct="1"/>
            <a:r>
              <a:rPr lang="ru-RU" altLang="ru-RU" dirty="0"/>
              <a:t>Компиляция </a:t>
            </a:r>
            <a:r>
              <a:rPr lang="ru-RU" altLang="ru-RU" dirty="0" err="1"/>
              <a:t>шейдерного</a:t>
            </a:r>
            <a:r>
              <a:rPr lang="ru-RU" altLang="ru-RU" dirty="0"/>
              <a:t> объекта осуществляется функцией </a:t>
            </a:r>
            <a:r>
              <a:rPr lang="en-US" altLang="ru-RU" dirty="0" err="1">
                <a:hlinkClick r:id="rId3"/>
              </a:rPr>
              <a:t>glCompileShader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5F802C-F903-3AA3-52FB-4C6182174F6F}"/>
              </a:ext>
            </a:extLst>
          </p:cNvPr>
          <p:cNvSpPr txBox="1"/>
          <p:nvPr/>
        </p:nvSpPr>
        <p:spPr>
          <a:xfrm>
            <a:off x="407368" y="476672"/>
            <a:ext cx="1109044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glCompileShader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GLenum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glGetShaderiv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GetInfoLog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infoLogLength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GL_INFO_LOG_LENGTH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infoLogLength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infoLogLength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GLsizei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glGetShaderInfoLog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infoLogLength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88022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64DFAB-03B1-97BC-880A-32D0F48D2E7F}"/>
              </a:ext>
            </a:extLst>
          </p:cNvPr>
          <p:cNvSpPr txBox="1"/>
          <p:nvPr/>
        </p:nvSpPr>
        <p:spPr>
          <a:xfrm>
            <a:off x="838200" y="1844824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IsCompiled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compileStatus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GL_COMPILE_STATUS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compileStatus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compileStatus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operator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5BB4A0-6945-8C12-11C2-DB8462D6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статуса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32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136E3-EFDA-4A7D-90E8-02BD59CC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</a:t>
            </a:r>
            <a:r>
              <a:rPr lang="en-US" dirty="0"/>
              <a:t>4</a:t>
            </a:r>
            <a:r>
              <a:rPr lang="ru-RU" dirty="0"/>
              <a:t> – создание программного объекта</a:t>
            </a:r>
          </a:p>
        </p:txBody>
      </p:sp>
      <p:sp>
        <p:nvSpPr>
          <p:cNvPr id="47107" name="Содержимое 2">
            <a:extLst>
              <a:ext uri="{FF2B5EF4-FFF2-40B4-BE49-F238E27FC236}">
                <a16:creationId xmlns:a16="http://schemas.microsoft.com/office/drawing/2014/main" id="{7B068F64-BB4C-48C7-A843-25040391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Программный объект включает в себя один или более шейдеров и заменяет собой часть стандартной функциональности </a:t>
            </a:r>
            <a:r>
              <a:rPr lang="en-US" altLang="ru-RU" dirty="0"/>
              <a:t>OpenGL</a:t>
            </a:r>
          </a:p>
          <a:p>
            <a:pPr eaLnBrk="1" hangingPunct="1"/>
            <a:r>
              <a:rPr lang="ru-RU" altLang="ru-RU" dirty="0"/>
              <a:t>Программный объект создается при помощи функции </a:t>
            </a:r>
            <a:r>
              <a:rPr lang="en-US" altLang="ru-RU" dirty="0" err="1">
                <a:hlinkClick r:id="rId3"/>
              </a:rPr>
              <a:t>glCreateProgramObject</a:t>
            </a:r>
            <a:endParaRPr lang="en-US" altLang="ru-RU" dirty="0"/>
          </a:p>
          <a:p>
            <a:pPr eaLnBrk="1" hangingPunct="1"/>
            <a:r>
              <a:rPr lang="ru-RU" altLang="ru-RU" dirty="0"/>
              <a:t>Возвращенный данной функцией программный объект имеет тип </a:t>
            </a:r>
            <a:r>
              <a:rPr lang="en-US" altLang="ru-RU" dirty="0" err="1"/>
              <a:t>GLhandle</a:t>
            </a:r>
            <a:r>
              <a:rPr lang="en-US" altLang="ru-RU" dirty="0"/>
              <a:t> </a:t>
            </a:r>
            <a:r>
              <a:rPr lang="ru-RU" altLang="ru-RU" dirty="0"/>
              <a:t>и может быть использован для дальнейшей работы с программным объектом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D62510-484E-863F-DFEA-33F911E7532D}"/>
              </a:ext>
            </a:extLst>
          </p:cNvPr>
          <p:cNvSpPr txBox="1"/>
          <p:nvPr/>
        </p:nvSpPr>
        <p:spPr>
          <a:xfrm>
            <a:off x="335360" y="0"/>
            <a:ext cx="1152128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glCreateProgram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}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 to create program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exchange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)}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glDeleteProgram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46948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>
            <a:extLst>
              <a:ext uri="{FF2B5EF4-FFF2-40B4-BE49-F238E27FC236}">
                <a16:creationId xmlns:a16="http://schemas.microsoft.com/office/drawing/2014/main" id="{46520B6E-F9F6-4431-A401-2090A0F0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 dirty="0"/>
              <a:t>Шаг </a:t>
            </a:r>
            <a:r>
              <a:rPr lang="en-US" altLang="ru-RU" sz="4000" dirty="0"/>
              <a:t>5</a:t>
            </a:r>
            <a:r>
              <a:rPr lang="ru-RU" altLang="ru-RU" sz="4000" dirty="0"/>
              <a:t> – связывание </a:t>
            </a:r>
            <a:r>
              <a:rPr lang="ru-RU" altLang="ru-RU" sz="4000" dirty="0" err="1"/>
              <a:t>шейдерных</a:t>
            </a:r>
            <a:r>
              <a:rPr lang="ru-RU" altLang="ru-RU" sz="4000" dirty="0"/>
              <a:t> объектов с программным объектом</a:t>
            </a:r>
          </a:p>
        </p:txBody>
      </p:sp>
      <p:sp>
        <p:nvSpPr>
          <p:cNvPr id="49155" name="Содержимое 2">
            <a:extLst>
              <a:ext uri="{FF2B5EF4-FFF2-40B4-BE49-F238E27FC236}">
                <a16:creationId xmlns:a16="http://schemas.microsoft.com/office/drawing/2014/main" id="{849F38F3-5D3B-4FA8-B605-08656817D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Приложение может использовать несколько программных объектов, собранных из разных шейдеров</a:t>
            </a:r>
            <a:endParaRPr lang="en-US" altLang="ru-RU" dirty="0"/>
          </a:p>
          <a:p>
            <a:pPr eaLnBrk="1" hangingPunct="1"/>
            <a:r>
              <a:rPr lang="ru-RU" altLang="ru-RU" dirty="0"/>
              <a:t>Для указания </a:t>
            </a:r>
            <a:r>
              <a:rPr lang="en-US" altLang="ru-RU" dirty="0"/>
              <a:t>OpenGL</a:t>
            </a:r>
            <a:r>
              <a:rPr lang="ru-RU" altLang="ru-RU" dirty="0"/>
              <a:t>, какие шейдеры с данной программой используются, служит функция </a:t>
            </a:r>
            <a:r>
              <a:rPr lang="en-US" altLang="ru-RU" dirty="0" err="1">
                <a:hlinkClick r:id="rId3"/>
              </a:rPr>
              <a:t>glAttachObject</a:t>
            </a:r>
            <a:r>
              <a:rPr lang="en-US" altLang="ru-RU" dirty="0"/>
              <a:t>, </a:t>
            </a:r>
            <a:r>
              <a:rPr lang="ru-RU" altLang="ru-RU" dirty="0"/>
              <a:t>выполняющая присоединение </a:t>
            </a:r>
            <a:r>
              <a:rPr lang="ru-RU" altLang="ru-RU" dirty="0" err="1"/>
              <a:t>шейдерного</a:t>
            </a:r>
            <a:r>
              <a:rPr lang="ru-RU" altLang="ru-RU" dirty="0"/>
              <a:t> объекта к программному объекту</a:t>
            </a:r>
            <a:endParaRPr lang="en-US" altLang="ru-RU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8F2D-DFBF-7928-7089-2246A4093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4E05-FFFE-FB7A-6099-D711827D90EC}"/>
              </a:ext>
            </a:extLst>
          </p:cNvPr>
          <p:cNvSpPr txBox="1"/>
          <p:nvPr/>
        </p:nvSpPr>
        <p:spPr>
          <a:xfrm>
            <a:off x="839936" y="2136338"/>
            <a:ext cx="10515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AttachShader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glAttachShader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16223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>
            <a:extLst>
              <a:ext uri="{FF2B5EF4-FFF2-40B4-BE49-F238E27FC236}">
                <a16:creationId xmlns:a16="http://schemas.microsoft.com/office/drawing/2014/main" id="{44B41E61-C250-45C8-9672-91B72093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dirty="0"/>
              <a:t>Open GL 2.0</a:t>
            </a:r>
            <a:endParaRPr lang="ru-RU" altLang="ru-RU" dirty="0"/>
          </a:p>
        </p:txBody>
      </p:sp>
      <p:sp>
        <p:nvSpPr>
          <p:cNvPr id="8195" name="Содержимое 2">
            <a:extLst>
              <a:ext uri="{FF2B5EF4-FFF2-40B4-BE49-F238E27FC236}">
                <a16:creationId xmlns:a16="http://schemas.microsoft.com/office/drawing/2014/main" id="{CDFEEB0E-DA8A-42C7-B6BB-1028283B6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Опубликован в 2004 году</a:t>
            </a:r>
          </a:p>
          <a:p>
            <a:pPr eaLnBrk="1" hangingPunct="1"/>
            <a:r>
              <a:rPr lang="ru-RU" altLang="ru-RU" dirty="0"/>
              <a:t>Основное нововведение – добавлен язык шейдеров </a:t>
            </a:r>
            <a:r>
              <a:rPr lang="en-US" altLang="ru-RU" b="1" dirty="0"/>
              <a:t>GLSL</a:t>
            </a:r>
            <a:r>
              <a:rPr lang="ru-RU" altLang="ru-RU" dirty="0"/>
              <a:t> (</a:t>
            </a:r>
            <a:r>
              <a:rPr lang="en-US" altLang="ru-RU" dirty="0"/>
              <a:t>OpenGL Shading Language)</a:t>
            </a:r>
            <a:r>
              <a:rPr lang="ru-RU" altLang="ru-RU" dirty="0"/>
              <a:t> для написания программ, обрабатывающих вершины и фрагменты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3AAA0-8DBB-44A5-850B-041AF4D2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</a:t>
            </a:r>
            <a:r>
              <a:rPr lang="en-US" dirty="0"/>
              <a:t>6</a:t>
            </a:r>
            <a:r>
              <a:rPr lang="ru-RU" dirty="0"/>
              <a:t> – компоновка </a:t>
            </a:r>
            <a:r>
              <a:rPr lang="ru-RU" dirty="0" err="1"/>
              <a:t>шейдерной</a:t>
            </a:r>
            <a:r>
              <a:rPr lang="ru-RU" dirty="0"/>
              <a:t> программы</a:t>
            </a:r>
          </a:p>
        </p:txBody>
      </p:sp>
      <p:sp>
        <p:nvSpPr>
          <p:cNvPr id="51203" name="Содержимое 2">
            <a:extLst>
              <a:ext uri="{FF2B5EF4-FFF2-40B4-BE49-F238E27FC236}">
                <a16:creationId xmlns:a16="http://schemas.microsoft.com/office/drawing/2014/main" id="{9969AEDB-B99A-4745-B8E8-3E7D6C888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После связывания скомпилированных </a:t>
            </a:r>
            <a:r>
              <a:rPr lang="ru-RU" altLang="ru-RU" dirty="0" err="1"/>
              <a:t>шейдерных</a:t>
            </a:r>
            <a:r>
              <a:rPr lang="ru-RU" altLang="ru-RU" dirty="0"/>
              <a:t> объектов с программным объектом программу необходимо скомпоновать</a:t>
            </a:r>
          </a:p>
          <a:p>
            <a:pPr eaLnBrk="1" hangingPunct="1"/>
            <a:r>
              <a:rPr lang="ru-RU" altLang="ru-RU" dirty="0"/>
              <a:t>Скомпонованный программный объект можно использовать для включения в процесс рендеринга</a:t>
            </a:r>
          </a:p>
          <a:p>
            <a:pPr eaLnBrk="1" hangingPunct="1"/>
            <a:r>
              <a:rPr lang="ru-RU" altLang="ru-RU" dirty="0"/>
              <a:t>Компоновка программы осуществляется при помощи функции </a:t>
            </a:r>
            <a:r>
              <a:rPr lang="en-US" altLang="ru-RU" dirty="0" err="1">
                <a:hlinkClick r:id="rId3"/>
              </a:rPr>
              <a:t>glLinkProgram</a:t>
            </a:r>
            <a:endParaRPr lang="ru-RU" altLang="ru-RU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ACD4-1186-9CE8-F019-ED63E40A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Компоновка программы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CC7BF-4A7A-5F5C-71D3-766B9AE3C5CA}"/>
              </a:ext>
            </a:extLst>
          </p:cNvPr>
          <p:cNvSpPr txBox="1"/>
          <p:nvPr/>
        </p:nvSpPr>
        <p:spPr>
          <a:xfrm>
            <a:off x="839936" y="213633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glLinkProgram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9869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96A7C-D330-42C0-9A73-38FD5CBF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</a:t>
            </a:r>
            <a:r>
              <a:rPr lang="en-US" dirty="0"/>
              <a:t>7</a:t>
            </a:r>
            <a:r>
              <a:rPr lang="ru-RU" dirty="0"/>
              <a:t> – </a:t>
            </a:r>
            <a:r>
              <a:rPr lang="ru-RU" dirty="0" err="1"/>
              <a:t>валидация</a:t>
            </a:r>
            <a:r>
              <a:rPr lang="ru-RU" dirty="0"/>
              <a:t> программного объекта</a:t>
            </a:r>
          </a:p>
        </p:txBody>
      </p:sp>
      <p:sp>
        <p:nvSpPr>
          <p:cNvPr id="53251" name="Содержимое 2">
            <a:extLst>
              <a:ext uri="{FF2B5EF4-FFF2-40B4-BE49-F238E27FC236}">
                <a16:creationId xmlns:a16="http://schemas.microsoft.com/office/drawing/2014/main" id="{6C9F032E-2918-45C2-ADC7-86B12FD56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Необязательный шаг, позволяющий проверить скомпонованную программу на корректность</a:t>
            </a:r>
          </a:p>
          <a:p>
            <a:pPr lvl="1" eaLnBrk="1" hangingPunct="1"/>
            <a:r>
              <a:rPr lang="ru-RU" altLang="ru-RU" dirty="0"/>
              <a:t>Например, получить сведения о возможных причинах неэффективной работы </a:t>
            </a:r>
            <a:r>
              <a:rPr lang="ru-RU" altLang="ru-RU" dirty="0" err="1"/>
              <a:t>шейдерной</a:t>
            </a:r>
            <a:r>
              <a:rPr lang="ru-RU" altLang="ru-RU" dirty="0"/>
              <a:t> программы</a:t>
            </a:r>
          </a:p>
          <a:p>
            <a:pPr eaLnBrk="1" hangingPunct="1"/>
            <a:r>
              <a:rPr lang="ru-RU" altLang="ru-RU" dirty="0"/>
              <a:t>Проверка корректности скомпонованной программы осуществляется при помощи функции </a:t>
            </a:r>
            <a:r>
              <a:rPr lang="en-US" altLang="ru-RU" dirty="0" err="1">
                <a:hlinkClick r:id="rId3"/>
              </a:rPr>
              <a:t>glValidateProgram</a:t>
            </a:r>
            <a:endParaRPr lang="ru-RU" altLang="ru-RU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707042-A2B6-DDF9-D892-16B5B6CBD41F}"/>
              </a:ext>
            </a:extLst>
          </p:cNvPr>
          <p:cNvSpPr txBox="1"/>
          <p:nvPr/>
        </p:nvSpPr>
        <p:spPr>
          <a:xfrm>
            <a:off x="335360" y="0"/>
            <a:ext cx="10515600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ru-RU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sz="17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glValidateProgram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GL_VALIDATE_STATUS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GL_TRUE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IsLinked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linkStatus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GL_LINK_STATUS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linkStatus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linkStatus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GL_TRUE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GLenum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paramName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glGetProgramiv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paramName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97618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1FD68-63BF-1119-E1F9-344C7BEDEF47}"/>
              </a:ext>
            </a:extLst>
          </p:cNvPr>
          <p:cNvSpPr txBox="1"/>
          <p:nvPr/>
        </p:nvSpPr>
        <p:spPr>
          <a:xfrm>
            <a:off x="335360" y="0"/>
            <a:ext cx="11521280" cy="555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ru-RU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sz="17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GetInfoLog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bufSize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GL_INFO_LOG_LENGTH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bufSize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bufSize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GLsizei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glGetProgramInfoLog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GLsizei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bufSize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&amp;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[[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nodiscard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GLchar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operator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58426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37B2C-662E-BF7E-3D95-A24190B933B7}"/>
              </a:ext>
            </a:extLst>
          </p:cNvPr>
          <p:cNvSpPr txBox="1"/>
          <p:nvPr/>
        </p:nvSpPr>
        <p:spPr>
          <a:xfrm>
            <a:off x="838200" y="1988840"/>
            <a:ext cx="1051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vertexShaderSource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fragmentShaderSource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GL_VERTEX_SHADER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GL_FRAGMENT_SHADER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9CF5EF-F516-B964-08B3-DB33C814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всё вместе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3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38DBAE-437A-E697-5971-F8A3DECADD8F}"/>
              </a:ext>
            </a:extLst>
          </p:cNvPr>
          <p:cNvSpPr txBox="1"/>
          <p:nvPr/>
        </p:nvSpPr>
        <p:spPr>
          <a:xfrm>
            <a:off x="0" y="5750"/>
            <a:ext cx="1236069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Program::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vertexShaderSource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fragmentShaderSource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vertexShaderSource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fragmentShaderSource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IsCompiled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 to compile vertex shader: "</a:t>
            </a:r>
            <a:endParaRPr lang="ru-RU" b="0" dirty="0">
              <a:solidFill>
                <a:srgbClr val="E21F1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dirty="0">
                <a:solidFill>
                  <a:srgbClr val="E21F1F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GetInfoLog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IsCompiled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 to compile fragment shader: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GetInfoLog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AttachShader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AttachShader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IsLinked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 to link program: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GetInfoLog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Program is not valid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71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381C5C-B07A-6C72-19D9-A435EAFE18D4}"/>
              </a:ext>
            </a:extLst>
          </p:cNvPr>
          <p:cNvSpPr txBox="1"/>
          <p:nvPr/>
        </p:nvSpPr>
        <p:spPr>
          <a:xfrm>
            <a:off x="119336" y="836712"/>
            <a:ext cx="109452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DiffuseLighting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DiffuseLighting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GetProgramId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Program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C7092-01BD-23B6-393A-653267BEBB70}"/>
              </a:ext>
            </a:extLst>
          </p:cNvPr>
          <p:cNvSpPr txBox="1"/>
          <p:nvPr/>
        </p:nvSpPr>
        <p:spPr>
          <a:xfrm>
            <a:off x="191344" y="3933056"/>
            <a:ext cx="115932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DiffuseLighting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DiffuseLighting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R"(</a:t>
            </a:r>
          </a:p>
          <a:p>
            <a:pPr>
              <a:buNone/>
            </a:pP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R"(</a:t>
            </a:r>
          </a:p>
          <a:p>
            <a:pPr>
              <a:buNone/>
            </a:pP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1533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>
            <a:extLst>
              <a:ext uri="{FF2B5EF4-FFF2-40B4-BE49-F238E27FC236}">
                <a16:creationId xmlns:a16="http://schemas.microsoft.com/office/drawing/2014/main" id="{155147E0-5310-4A51-A73F-3553D1ED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dirty="0"/>
              <a:t>Шаг 8 – установка </a:t>
            </a:r>
            <a:r>
              <a:rPr lang="ru-RU" altLang="ru-RU" sz="3600" dirty="0" err="1"/>
              <a:t>шейдерной</a:t>
            </a:r>
            <a:r>
              <a:rPr lang="ru-RU" altLang="ru-RU" sz="3600" dirty="0"/>
              <a:t> программы как часть текущего состояния </a:t>
            </a:r>
            <a:r>
              <a:rPr lang="en-US" altLang="ru-RU" sz="3600" dirty="0"/>
              <a:t>OpenGL</a:t>
            </a:r>
            <a:endParaRPr lang="ru-RU" altLang="ru-RU" sz="3600" dirty="0"/>
          </a:p>
        </p:txBody>
      </p:sp>
      <p:sp>
        <p:nvSpPr>
          <p:cNvPr id="55299" name="Содержимое 2">
            <a:extLst>
              <a:ext uri="{FF2B5EF4-FFF2-40B4-BE49-F238E27FC236}">
                <a16:creationId xmlns:a16="http://schemas.microsoft.com/office/drawing/2014/main" id="{8C1B4114-A22E-4F26-AEC2-D2414E455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Приложение может скомпоновать одну или несколько </a:t>
            </a:r>
            <a:r>
              <a:rPr lang="ru-RU" altLang="ru-RU" dirty="0" err="1"/>
              <a:t>шейдерных</a:t>
            </a:r>
            <a:r>
              <a:rPr lang="ru-RU" altLang="ru-RU" dirty="0"/>
              <a:t> программ</a:t>
            </a:r>
          </a:p>
          <a:p>
            <a:pPr lvl="1" eaLnBrk="1" hangingPunct="1"/>
            <a:r>
              <a:rPr lang="ru-RU" altLang="ru-RU" dirty="0"/>
              <a:t>Каждая программа может реализовывать тот или иной способ рендеринга</a:t>
            </a:r>
          </a:p>
          <a:p>
            <a:pPr eaLnBrk="1" hangingPunct="1"/>
            <a:r>
              <a:rPr lang="ru-RU" altLang="ru-RU" dirty="0"/>
              <a:t>Данные программы могут быть установлены в текущее состояние для рендеринга при помощи функции </a:t>
            </a:r>
            <a:r>
              <a:rPr lang="en-US" altLang="ru-RU" dirty="0" err="1">
                <a:hlinkClick r:id="rId3"/>
              </a:rPr>
              <a:t>glUseProgramObject</a:t>
            </a:r>
            <a:endParaRPr lang="en-US" altLang="ru-RU" dirty="0"/>
          </a:p>
          <a:p>
            <a:pPr lvl="1" eaLnBrk="1" hangingPunct="1"/>
            <a:r>
              <a:rPr lang="ru-RU" altLang="ru-RU" dirty="0"/>
              <a:t>При этом стандартные механизмы рендеринга вершин и/или фрагментов будут заменены на определенные пользователем</a:t>
            </a:r>
            <a:endParaRPr lang="en-US" altLang="ru-RU" dirty="0"/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97821-C90F-5CA4-FAAD-D2D0B8D7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Рисуем куб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204A5-D71E-E8B9-09A4-F59C907B2EC3}"/>
              </a:ext>
            </a:extLst>
          </p:cNvPr>
          <p:cNvSpPr txBox="1"/>
          <p:nvPr/>
        </p:nvSpPr>
        <p:spPr>
          <a:xfrm>
            <a:off x="838200" y="1772815"/>
            <a:ext cx="112344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GL_COLOR_BUFFER_BIT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GL_DEPTH_BUFFER_BIT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glMatrixMode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GL_MODELVIEW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glLoadIdentity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glLightfv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GL_LIGHT0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m_usePointLight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m_pointLightPos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m_directedLightDirection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SetupCameraMatrix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glLightfv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GL_LIGHT0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GL_DIFFUSE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glLightfv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GL_LIGHT0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GL_SPECULAR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glUseProgram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m_diffuseLighting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GetProgramId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m_cube.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976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>
            <a:extLst>
              <a:ext uri="{FF2B5EF4-FFF2-40B4-BE49-F238E27FC236}">
                <a16:creationId xmlns:a16="http://schemas.microsoft.com/office/drawing/2014/main" id="{472C26EC-9850-4655-A10B-4CF5638F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шейдер?</a:t>
            </a:r>
          </a:p>
        </p:txBody>
      </p:sp>
      <p:sp>
        <p:nvSpPr>
          <p:cNvPr id="10243" name="Содержимое 2">
            <a:extLst>
              <a:ext uri="{FF2B5EF4-FFF2-40B4-BE49-F238E27FC236}">
                <a16:creationId xmlns:a16="http://schemas.microsoft.com/office/drawing/2014/main" id="{C8D99FA9-261B-4CDF-851B-D346F67A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Шейдер (англ. – </a:t>
            </a:r>
            <a:r>
              <a:rPr lang="en-US" altLang="ru-RU" dirty="0"/>
              <a:t>shader</a:t>
            </a:r>
            <a:r>
              <a:rPr lang="ru-RU" altLang="ru-RU" dirty="0"/>
              <a:t>) – программа которую выполняет </a:t>
            </a:r>
            <a:r>
              <a:rPr lang="en-US" altLang="ru-RU" dirty="0"/>
              <a:t>GPU</a:t>
            </a:r>
            <a:r>
              <a:rPr lang="ru-RU" altLang="ru-RU" dirty="0"/>
              <a:t> для обработки графики</a:t>
            </a:r>
          </a:p>
          <a:p>
            <a:pPr eaLnBrk="1" hangingPunct="1"/>
            <a:r>
              <a:rPr lang="ru-RU" altLang="ru-RU" dirty="0"/>
              <a:t>Зачем нужны шейдеры</a:t>
            </a:r>
            <a:r>
              <a:rPr lang="en-US" altLang="ru-RU" dirty="0"/>
              <a:t>?</a:t>
            </a:r>
          </a:p>
          <a:p>
            <a:pPr lvl="1"/>
            <a:r>
              <a:rPr lang="ru-RU" altLang="ru-RU" dirty="0"/>
              <a:t>Заменяют стандартные этапы графического конвейера на пользовательские алгоритмы</a:t>
            </a:r>
            <a:endParaRPr lang="en-US" altLang="ru-RU" dirty="0"/>
          </a:p>
          <a:p>
            <a:pPr lvl="1"/>
            <a:r>
              <a:rPr lang="ru-RU" altLang="ru-RU" dirty="0"/>
              <a:t>Позволяют получить более реалистичное изображение и гибко управлять изображением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355ADD-D9BF-24A0-A64E-891204B3B2F7}"/>
              </a:ext>
            </a:extLst>
          </p:cNvPr>
          <p:cNvSpPr txBox="1"/>
          <p:nvPr/>
        </p:nvSpPr>
        <p:spPr>
          <a:xfrm>
            <a:off x="551384" y="335845"/>
            <a:ext cx="105156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Вершинный шейдер диффузного освещения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Normal;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DiffuseColor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EyeDir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vertexPos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gl_ModelViewMatrix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gl_LightSource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position.w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gl_LightSource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gl_LightSource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vertexPos.xyz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DiffuseColor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Normal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gl_NormalMatrix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gl_Normal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EyeDir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vertexPos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24D8B34A-769A-EFB1-87F0-B3AB37ACDAD7}"/>
              </a:ext>
            </a:extLst>
          </p:cNvPr>
          <p:cNvSpPr/>
          <p:nvPr/>
        </p:nvSpPr>
        <p:spPr>
          <a:xfrm rot="2176363">
            <a:off x="7585008" y="1441323"/>
            <a:ext cx="1584176" cy="1365669"/>
          </a:xfrm>
          <a:prstGeom prst="triangle">
            <a:avLst>
              <a:gd name="adj" fmla="val 8437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D72C67-CD4E-5646-39B7-646B45F41BE2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220086" y="1105026"/>
            <a:ext cx="74341" cy="790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960877-CC56-B848-569B-E7CC9774552F}"/>
              </a:ext>
            </a:extLst>
          </p:cNvPr>
          <p:cNvCxnSpPr>
            <a:cxnSpLocks/>
            <a:stCxn id="2" idx="2"/>
          </p:cNvCxnSpPr>
          <p:nvPr/>
        </p:nvCxnSpPr>
        <p:spPr>
          <a:xfrm flipH="1" flipV="1">
            <a:off x="6864928" y="1513331"/>
            <a:ext cx="469594" cy="692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12DEBE-9856-327C-AC27-3298F3643199}"/>
              </a:ext>
            </a:extLst>
          </p:cNvPr>
          <p:cNvCxnSpPr>
            <a:cxnSpLocks/>
            <a:stCxn id="2" idx="4"/>
          </p:cNvCxnSpPr>
          <p:nvPr/>
        </p:nvCxnSpPr>
        <p:spPr>
          <a:xfrm flipV="1">
            <a:off x="8611700" y="2351390"/>
            <a:ext cx="55761" cy="791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064E9A-4C12-ACAE-C0B0-1DEA00979796}"/>
              </a:ext>
            </a:extLst>
          </p:cNvPr>
          <p:cNvSpPr txBox="1"/>
          <p:nvPr/>
        </p:nvSpPr>
        <p:spPr>
          <a:xfrm>
            <a:off x="8789918" y="865448"/>
            <a:ext cx="716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Normal</a:t>
            </a:r>
            <a:r>
              <a:rPr lang="en-US" sz="1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Star: 16 Points 10">
            <a:extLst>
              <a:ext uri="{FF2B5EF4-FFF2-40B4-BE49-F238E27FC236}">
                <a16:creationId xmlns:a16="http://schemas.microsoft.com/office/drawing/2014/main" id="{F1284EB8-1D87-CEE2-3466-AABDFE2923CE}"/>
              </a:ext>
            </a:extLst>
          </p:cNvPr>
          <p:cNvSpPr/>
          <p:nvPr/>
        </p:nvSpPr>
        <p:spPr>
          <a:xfrm>
            <a:off x="6957085" y="240291"/>
            <a:ext cx="360040" cy="360040"/>
          </a:xfrm>
          <a:prstGeom prst="star16">
            <a:avLst>
              <a:gd name="adj" fmla="val 1845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274518-20FE-FEF1-C266-C9B7EE88990C}"/>
              </a:ext>
            </a:extLst>
          </p:cNvPr>
          <p:cNvSpPr txBox="1"/>
          <p:nvPr/>
        </p:nvSpPr>
        <p:spPr>
          <a:xfrm>
            <a:off x="6398253" y="1632837"/>
            <a:ext cx="728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Normal</a:t>
            </a:r>
            <a:r>
              <a:rPr lang="en-US" sz="12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C1998-96F1-2C47-CC77-52E5F6795695}"/>
              </a:ext>
            </a:extLst>
          </p:cNvPr>
          <p:cNvSpPr txBox="1"/>
          <p:nvPr/>
        </p:nvSpPr>
        <p:spPr>
          <a:xfrm>
            <a:off x="8324111" y="2114349"/>
            <a:ext cx="70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Normal</a:t>
            </a:r>
            <a:r>
              <a:rPr lang="en-US" sz="1200" baseline="-25000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C5D788-8E41-FC20-6B49-CFB16A159AA6}"/>
              </a:ext>
            </a:extLst>
          </p:cNvPr>
          <p:cNvCxnSpPr>
            <a:cxnSpLocks/>
            <a:stCxn id="2" idx="2"/>
          </p:cNvCxnSpPr>
          <p:nvPr/>
        </p:nvCxnSpPr>
        <p:spPr>
          <a:xfrm flipH="1" flipV="1">
            <a:off x="7099724" y="433211"/>
            <a:ext cx="234798" cy="17728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D7AE40-8B8D-DB5A-5B49-B995B9B5EA67}"/>
              </a:ext>
            </a:extLst>
          </p:cNvPr>
          <p:cNvSpPr txBox="1"/>
          <p:nvPr/>
        </p:nvSpPr>
        <p:spPr>
          <a:xfrm>
            <a:off x="6539640" y="942093"/>
            <a:ext cx="728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LightDir</a:t>
            </a:r>
            <a:r>
              <a:rPr lang="en-US" sz="1200" baseline="-25000" dirty="0"/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E12339-2A36-E414-54E1-98C3583C45F7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7201255" y="403544"/>
            <a:ext cx="2018831" cy="149226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CB6E9A-51B8-13F5-C240-6ECFFBA541A9}"/>
              </a:ext>
            </a:extLst>
          </p:cNvPr>
          <p:cNvSpPr txBox="1"/>
          <p:nvPr/>
        </p:nvSpPr>
        <p:spPr>
          <a:xfrm>
            <a:off x="7898020" y="746400"/>
            <a:ext cx="111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LightDir</a:t>
            </a:r>
            <a:r>
              <a:rPr lang="en-US" sz="1200" baseline="-25000" dirty="0"/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67EAC-CB84-1F0A-F0F2-BD087E8D83A7}"/>
              </a:ext>
            </a:extLst>
          </p:cNvPr>
          <p:cNvCxnSpPr>
            <a:cxnSpLocks/>
            <a:stCxn id="2" idx="4"/>
          </p:cNvCxnSpPr>
          <p:nvPr/>
        </p:nvCxnSpPr>
        <p:spPr>
          <a:xfrm flipH="1" flipV="1">
            <a:off x="7158911" y="420310"/>
            <a:ext cx="1452789" cy="27229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B885B0-42A6-0629-1648-F8CD25F2F175}"/>
              </a:ext>
            </a:extLst>
          </p:cNvPr>
          <p:cNvSpPr txBox="1"/>
          <p:nvPr/>
        </p:nvSpPr>
        <p:spPr>
          <a:xfrm>
            <a:off x="7755534" y="1438380"/>
            <a:ext cx="111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LightDir</a:t>
            </a:r>
            <a:r>
              <a:rPr lang="en-US" sz="1200" baseline="-25000" dirty="0"/>
              <a:t>3</a:t>
            </a:r>
          </a:p>
        </p:txBody>
      </p:sp>
      <p:pic>
        <p:nvPicPr>
          <p:cNvPr id="32" name="Graphic 31" descr="Video camera with solid fill">
            <a:extLst>
              <a:ext uri="{FF2B5EF4-FFF2-40B4-BE49-F238E27FC236}">
                <a16:creationId xmlns:a16="http://schemas.microsoft.com/office/drawing/2014/main" id="{B25CEB7C-DBBC-29A3-8247-961DCECC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40559" flipH="1">
            <a:off x="10957819" y="289200"/>
            <a:ext cx="914400" cy="9144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A628BA-3FD2-DEAC-C128-8A0EA4473655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220086" y="1050095"/>
            <a:ext cx="1900034" cy="84571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77166C-5C11-CB31-F364-E6AA9431C5D7}"/>
              </a:ext>
            </a:extLst>
          </p:cNvPr>
          <p:cNvCxnSpPr>
            <a:cxnSpLocks/>
            <a:stCxn id="2" idx="2"/>
          </p:cNvCxnSpPr>
          <p:nvPr/>
        </p:nvCxnSpPr>
        <p:spPr>
          <a:xfrm flipV="1">
            <a:off x="7334522" y="992308"/>
            <a:ext cx="3709203" cy="121373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044D3B-2DC2-BE46-44CF-4506B578CD41}"/>
              </a:ext>
            </a:extLst>
          </p:cNvPr>
          <p:cNvCxnSpPr>
            <a:cxnSpLocks/>
            <a:stCxn id="2" idx="4"/>
          </p:cNvCxnSpPr>
          <p:nvPr/>
        </p:nvCxnSpPr>
        <p:spPr>
          <a:xfrm flipV="1">
            <a:off x="8611700" y="1102659"/>
            <a:ext cx="2516464" cy="204062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E10EC59-4E3C-2D33-9BE7-B350209D96C8}"/>
              </a:ext>
            </a:extLst>
          </p:cNvPr>
          <p:cNvSpPr txBox="1"/>
          <p:nvPr/>
        </p:nvSpPr>
        <p:spPr>
          <a:xfrm>
            <a:off x="9881927" y="1948373"/>
            <a:ext cx="814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ViewDir</a:t>
            </a:r>
            <a:r>
              <a:rPr lang="en-US" sz="1200" baseline="-25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82216C-9029-5756-0FE0-36E61FB7D90D}"/>
              </a:ext>
            </a:extLst>
          </p:cNvPr>
          <p:cNvSpPr txBox="1"/>
          <p:nvPr/>
        </p:nvSpPr>
        <p:spPr>
          <a:xfrm>
            <a:off x="9710785" y="993053"/>
            <a:ext cx="753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ViewDir</a:t>
            </a:r>
            <a:r>
              <a:rPr lang="en-US" sz="1200" baseline="-25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884C97-A0DC-212A-D289-4A5279CAE68E}"/>
              </a:ext>
            </a:extLst>
          </p:cNvPr>
          <p:cNvSpPr txBox="1"/>
          <p:nvPr/>
        </p:nvSpPr>
        <p:spPr>
          <a:xfrm>
            <a:off x="9579592" y="1471307"/>
            <a:ext cx="753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ViewDir</a:t>
            </a:r>
            <a:r>
              <a:rPr lang="en-US" sz="1200" baseline="-25000" dirty="0">
                <a:solidFill>
                  <a:srgbClr val="00B05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74902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A5E5D1-1E3E-93B2-F2A5-C3BDDEF19C3B}"/>
              </a:ext>
            </a:extLst>
          </p:cNvPr>
          <p:cNvSpPr txBox="1"/>
          <p:nvPr/>
        </p:nvSpPr>
        <p:spPr>
          <a:xfrm>
            <a:off x="983432" y="2276871"/>
            <a:ext cx="1144927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#version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Normal;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DiffuseColor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(Normal);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diffFactor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l),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lightDiffuse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gl_LightSource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].diffuse;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diffFactor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lightDiffuse.rgb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DiffuseColor.rgb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lightDiffuse.a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DiffuseColor.a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DD639-1BBC-69F2-FC31-A9706F72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шейдер диффузного освещения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EB6800D-C395-C8A1-60D4-64CA85F81039}"/>
              </a:ext>
            </a:extLst>
          </p:cNvPr>
          <p:cNvSpPr/>
          <p:nvPr/>
        </p:nvSpPr>
        <p:spPr>
          <a:xfrm rot="2176363">
            <a:off x="7523789" y="2568616"/>
            <a:ext cx="1584176" cy="1365669"/>
          </a:xfrm>
          <a:prstGeom prst="triangle">
            <a:avLst>
              <a:gd name="adj" fmla="val 8437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404664-F112-B7D0-DA12-19DF11F4076A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158867" y="2232319"/>
            <a:ext cx="74341" cy="790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F976B8-58C0-FCEA-E15E-37A554EF26B4}"/>
              </a:ext>
            </a:extLst>
          </p:cNvPr>
          <p:cNvCxnSpPr>
            <a:cxnSpLocks/>
            <a:stCxn id="2" idx="2"/>
          </p:cNvCxnSpPr>
          <p:nvPr/>
        </p:nvCxnSpPr>
        <p:spPr>
          <a:xfrm flipH="1" flipV="1">
            <a:off x="6803709" y="2640624"/>
            <a:ext cx="469594" cy="692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901407-086E-1387-9CD1-CD8CB049EBA4}"/>
              </a:ext>
            </a:extLst>
          </p:cNvPr>
          <p:cNvCxnSpPr>
            <a:cxnSpLocks/>
            <a:stCxn id="2" idx="4"/>
          </p:cNvCxnSpPr>
          <p:nvPr/>
        </p:nvCxnSpPr>
        <p:spPr>
          <a:xfrm flipV="1">
            <a:off x="8550481" y="3478683"/>
            <a:ext cx="55761" cy="791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FA3778-DECF-6B69-A620-5141D1B11CB5}"/>
              </a:ext>
            </a:extLst>
          </p:cNvPr>
          <p:cNvSpPr txBox="1"/>
          <p:nvPr/>
        </p:nvSpPr>
        <p:spPr>
          <a:xfrm>
            <a:off x="8728699" y="1992741"/>
            <a:ext cx="716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Normal</a:t>
            </a:r>
            <a:r>
              <a:rPr lang="en-US" sz="1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Star: 16 Points 8">
            <a:extLst>
              <a:ext uri="{FF2B5EF4-FFF2-40B4-BE49-F238E27FC236}">
                <a16:creationId xmlns:a16="http://schemas.microsoft.com/office/drawing/2014/main" id="{35E7E6D5-923C-74FB-1476-C6C82D8DCC30}"/>
              </a:ext>
            </a:extLst>
          </p:cNvPr>
          <p:cNvSpPr/>
          <p:nvPr/>
        </p:nvSpPr>
        <p:spPr>
          <a:xfrm>
            <a:off x="6895866" y="1367584"/>
            <a:ext cx="360040" cy="360040"/>
          </a:xfrm>
          <a:prstGeom prst="star16">
            <a:avLst>
              <a:gd name="adj" fmla="val 1845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29418-9729-6AC5-5A25-AE829531B7FF}"/>
              </a:ext>
            </a:extLst>
          </p:cNvPr>
          <p:cNvSpPr txBox="1"/>
          <p:nvPr/>
        </p:nvSpPr>
        <p:spPr>
          <a:xfrm>
            <a:off x="6337034" y="2760130"/>
            <a:ext cx="728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Normal</a:t>
            </a:r>
            <a:r>
              <a:rPr lang="en-US" sz="12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02FFF-98BF-41C1-DAA4-4B045A8DF4C3}"/>
              </a:ext>
            </a:extLst>
          </p:cNvPr>
          <p:cNvSpPr txBox="1"/>
          <p:nvPr/>
        </p:nvSpPr>
        <p:spPr>
          <a:xfrm>
            <a:off x="8262892" y="3241642"/>
            <a:ext cx="70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Normal</a:t>
            </a:r>
            <a:r>
              <a:rPr lang="en-US" sz="1200" baseline="-25000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D243BF-ABCE-28AE-B6CB-2AD74FDAAAC2}"/>
              </a:ext>
            </a:extLst>
          </p:cNvPr>
          <p:cNvCxnSpPr>
            <a:cxnSpLocks/>
            <a:stCxn id="2" idx="2"/>
          </p:cNvCxnSpPr>
          <p:nvPr/>
        </p:nvCxnSpPr>
        <p:spPr>
          <a:xfrm flipH="1" flipV="1">
            <a:off x="7038505" y="1560504"/>
            <a:ext cx="234798" cy="17728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D5055C-ACD6-1417-9CC4-CFA7ACDB5E55}"/>
              </a:ext>
            </a:extLst>
          </p:cNvPr>
          <p:cNvSpPr txBox="1"/>
          <p:nvPr/>
        </p:nvSpPr>
        <p:spPr>
          <a:xfrm>
            <a:off x="6478421" y="2069386"/>
            <a:ext cx="728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LightDir</a:t>
            </a:r>
            <a:r>
              <a:rPr lang="en-US" sz="1200" baseline="-25000" dirty="0"/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E9C854-FC43-4A19-8881-29D8A7684AC5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7140036" y="1530837"/>
            <a:ext cx="2018831" cy="149226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C49140-4B31-DC32-5964-8DA0641A71C7}"/>
              </a:ext>
            </a:extLst>
          </p:cNvPr>
          <p:cNvSpPr txBox="1"/>
          <p:nvPr/>
        </p:nvSpPr>
        <p:spPr>
          <a:xfrm>
            <a:off x="7836801" y="1873693"/>
            <a:ext cx="111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LightDir</a:t>
            </a:r>
            <a:r>
              <a:rPr lang="en-US" sz="1200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313AAC-1921-C8A4-1CCA-B71D2D19300F}"/>
              </a:ext>
            </a:extLst>
          </p:cNvPr>
          <p:cNvCxnSpPr>
            <a:cxnSpLocks/>
            <a:stCxn id="2" idx="4"/>
          </p:cNvCxnSpPr>
          <p:nvPr/>
        </p:nvCxnSpPr>
        <p:spPr>
          <a:xfrm flipH="1" flipV="1">
            <a:off x="7097692" y="1547603"/>
            <a:ext cx="1452789" cy="27229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208D7F-503A-CFC8-4572-B43C357F877A}"/>
              </a:ext>
            </a:extLst>
          </p:cNvPr>
          <p:cNvSpPr txBox="1"/>
          <p:nvPr/>
        </p:nvSpPr>
        <p:spPr>
          <a:xfrm>
            <a:off x="7694315" y="2565673"/>
            <a:ext cx="111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LightDir</a:t>
            </a:r>
            <a:r>
              <a:rPr lang="en-US" sz="1200" baseline="-25000" dirty="0"/>
              <a:t>3</a:t>
            </a:r>
          </a:p>
        </p:txBody>
      </p:sp>
      <p:pic>
        <p:nvPicPr>
          <p:cNvPr id="18" name="Graphic 17" descr="Video camera with solid fill">
            <a:extLst>
              <a:ext uri="{FF2B5EF4-FFF2-40B4-BE49-F238E27FC236}">
                <a16:creationId xmlns:a16="http://schemas.microsoft.com/office/drawing/2014/main" id="{2154F799-A65F-3E9F-56E5-0E1CE6531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40559" flipH="1">
            <a:off x="10896600" y="1416493"/>
            <a:ext cx="914400" cy="914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A580BB-5F18-FF67-8FCF-315A5143A4E5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158867" y="2177388"/>
            <a:ext cx="1900034" cy="84571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02340F-09EE-1A88-1BB9-D8A6CBCC3078}"/>
              </a:ext>
            </a:extLst>
          </p:cNvPr>
          <p:cNvCxnSpPr>
            <a:cxnSpLocks/>
            <a:stCxn id="2" idx="2"/>
          </p:cNvCxnSpPr>
          <p:nvPr/>
        </p:nvCxnSpPr>
        <p:spPr>
          <a:xfrm flipV="1">
            <a:off x="7273303" y="2119601"/>
            <a:ext cx="3709203" cy="121373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35C4A1-3BE6-1BB2-D916-FBFC94A4D55A}"/>
              </a:ext>
            </a:extLst>
          </p:cNvPr>
          <p:cNvCxnSpPr>
            <a:cxnSpLocks/>
            <a:stCxn id="2" idx="4"/>
          </p:cNvCxnSpPr>
          <p:nvPr/>
        </p:nvCxnSpPr>
        <p:spPr>
          <a:xfrm flipV="1">
            <a:off x="8550481" y="2229952"/>
            <a:ext cx="2516464" cy="204062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AF95C7-095F-F864-9633-21D94CE247F9}"/>
              </a:ext>
            </a:extLst>
          </p:cNvPr>
          <p:cNvSpPr txBox="1"/>
          <p:nvPr/>
        </p:nvSpPr>
        <p:spPr>
          <a:xfrm>
            <a:off x="9820708" y="3075666"/>
            <a:ext cx="814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ViewDir</a:t>
            </a:r>
            <a:r>
              <a:rPr lang="en-US" sz="1200" baseline="-25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4D772C-E6EE-16B6-1E70-E231AEB31CEA}"/>
              </a:ext>
            </a:extLst>
          </p:cNvPr>
          <p:cNvSpPr txBox="1"/>
          <p:nvPr/>
        </p:nvSpPr>
        <p:spPr>
          <a:xfrm>
            <a:off x="9649566" y="2120346"/>
            <a:ext cx="753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ViewDir</a:t>
            </a:r>
            <a:r>
              <a:rPr lang="en-US" sz="1200" baseline="-25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15DCA-B9DC-3F60-A80E-004C2192EFAE}"/>
              </a:ext>
            </a:extLst>
          </p:cNvPr>
          <p:cNvSpPr txBox="1"/>
          <p:nvPr/>
        </p:nvSpPr>
        <p:spPr>
          <a:xfrm>
            <a:off x="9518373" y="2598600"/>
            <a:ext cx="753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ViewDir</a:t>
            </a:r>
            <a:r>
              <a:rPr lang="en-US" sz="1200" baseline="-25000" dirty="0">
                <a:solidFill>
                  <a:srgbClr val="00B05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12612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840F9C-5236-4158-8AF9-3DB3B2B8C5D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Передача параметров в </a:t>
            </a:r>
            <a:r>
              <a:rPr lang="ru-RU" err="1"/>
              <a:t>шейдерную</a:t>
            </a:r>
            <a:r>
              <a:rPr lang="ru-RU"/>
              <a:t> программу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065619-FEC7-4F01-969E-1C00C9F6D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2">
            <a:extLst>
              <a:ext uri="{FF2B5EF4-FFF2-40B4-BE49-F238E27FC236}">
                <a16:creationId xmlns:a16="http://schemas.microsoft.com/office/drawing/2014/main" id="{D3497D15-DD86-4E23-A1B9-C6494716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Передача значений</a:t>
            </a:r>
            <a:r>
              <a:rPr lang="en-US" altLang="ru-RU" sz="3600"/>
              <a:t> uniform-</a:t>
            </a:r>
            <a:r>
              <a:rPr lang="ru-RU" altLang="ru-RU" sz="3600"/>
              <a:t>переменных в шейдерную программу</a:t>
            </a:r>
          </a:p>
        </p:txBody>
      </p:sp>
      <p:sp>
        <p:nvSpPr>
          <p:cNvPr id="60419" name="Содержимое 3">
            <a:extLst>
              <a:ext uri="{FF2B5EF4-FFF2-40B4-BE49-F238E27FC236}">
                <a16:creationId xmlns:a16="http://schemas.microsoft.com/office/drawing/2014/main" id="{7D5DDA7A-D800-4EDD-B011-B946C0704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Приложение может задать значение </a:t>
            </a:r>
            <a:r>
              <a:rPr lang="en-US" altLang="ru-RU" dirty="0"/>
              <a:t>uniform-</a:t>
            </a:r>
            <a:r>
              <a:rPr lang="ru-RU" altLang="ru-RU" dirty="0"/>
              <a:t>переменной программного объекта с заданным расположением при помощи функции </a:t>
            </a:r>
            <a:r>
              <a:rPr lang="en-US" altLang="ru-RU" dirty="0" err="1">
                <a:hlinkClick r:id="rId3"/>
              </a:rPr>
              <a:t>glUniform</a:t>
            </a:r>
            <a:r>
              <a:rPr lang="en-US" altLang="ru-RU" dirty="0"/>
              <a:t>*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Программный объект должен быть предварительно сделан активным</a:t>
            </a:r>
            <a:endParaRPr lang="en-US" altLang="ru-RU" dirty="0"/>
          </a:p>
          <a:p>
            <a:pPr eaLnBrk="1" hangingPunct="1"/>
            <a:r>
              <a:rPr lang="ru-RU" altLang="ru-RU" dirty="0"/>
              <a:t>Расположение </a:t>
            </a:r>
            <a:r>
              <a:rPr lang="en-US" altLang="ru-RU" dirty="0"/>
              <a:t>uniform-</a:t>
            </a:r>
            <a:r>
              <a:rPr lang="ru-RU" altLang="ru-RU" dirty="0"/>
              <a:t>переменной</a:t>
            </a:r>
            <a:r>
              <a:rPr lang="en-US" altLang="ru-RU" dirty="0"/>
              <a:t> </a:t>
            </a:r>
            <a:r>
              <a:rPr lang="ru-RU" altLang="ru-RU" dirty="0"/>
              <a:t>по ее имени можно получить при помощи функции </a:t>
            </a:r>
            <a:r>
              <a:rPr lang="en-US" altLang="ru-RU" dirty="0" err="1">
                <a:hlinkClick r:id="rId4"/>
              </a:rPr>
              <a:t>glGetUniformLocation</a:t>
            </a:r>
            <a:endParaRPr lang="en-US" altLang="ru-RU" dirty="0"/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2A014-7491-8B04-5C44-ADED3C19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Шейдер рисования круга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9C64F-87EC-F1D1-1A32-69CC61E90A00}"/>
              </a:ext>
            </a:extLst>
          </p:cNvPr>
          <p:cNvSpPr txBox="1"/>
          <p:nvPr/>
        </p:nvSpPr>
        <p:spPr>
          <a:xfrm>
            <a:off x="838200" y="1690688"/>
            <a:ext cx="446571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7C9CB-6C67-68F0-3AED-F3CDE4ADD5DD}"/>
              </a:ext>
            </a:extLst>
          </p:cNvPr>
          <p:cNvSpPr txBox="1"/>
          <p:nvPr/>
        </p:nvSpPr>
        <p:spPr>
          <a:xfrm>
            <a:off x="846743" y="3429000"/>
            <a:ext cx="105156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fragToMousePos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gl_FragCoord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fragToMousePos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B52FC678-7006-EC15-C9B6-EBA25FFF0D12}"/>
              </a:ext>
            </a:extLst>
          </p:cNvPr>
          <p:cNvSpPr/>
          <p:nvPr/>
        </p:nvSpPr>
        <p:spPr>
          <a:xfrm flipV="1">
            <a:off x="7744676" y="492850"/>
            <a:ext cx="4293483" cy="286232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B2647229-97FE-4802-0220-6D89B886CA33}"/>
              </a:ext>
            </a:extLst>
          </p:cNvPr>
          <p:cNvSpPr/>
          <p:nvPr/>
        </p:nvSpPr>
        <p:spPr>
          <a:xfrm flipH="1">
            <a:off x="7744676" y="492850"/>
            <a:ext cx="4293483" cy="286232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126A78-3E11-BCF5-A194-486DD3320871}"/>
              </a:ext>
            </a:extLst>
          </p:cNvPr>
          <p:cNvSpPr/>
          <p:nvPr/>
        </p:nvSpPr>
        <p:spPr>
          <a:xfrm>
            <a:off x="8016080" y="692697"/>
            <a:ext cx="2605746" cy="2605744"/>
          </a:xfrm>
          <a:prstGeom prst="ellipse">
            <a:avLst/>
          </a:prstGeom>
          <a:solidFill>
            <a:srgbClr val="FF00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027E2-BDCC-B575-1584-D13235F7F905}"/>
              </a:ext>
            </a:extLst>
          </p:cNvPr>
          <p:cNvSpPr/>
          <p:nvPr/>
        </p:nvSpPr>
        <p:spPr>
          <a:xfrm>
            <a:off x="8746489" y="1295654"/>
            <a:ext cx="143116" cy="14311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8A379B-409C-CFB7-7C31-20A2EC0B5DE2}"/>
              </a:ext>
            </a:extLst>
          </p:cNvPr>
          <p:cNvCxnSpPr>
            <a:cxnSpLocks/>
            <a:endCxn id="5" idx="7"/>
          </p:cNvCxnSpPr>
          <p:nvPr/>
        </p:nvCxnSpPr>
        <p:spPr>
          <a:xfrm flipV="1">
            <a:off x="9318953" y="1074299"/>
            <a:ext cx="921270" cy="92127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37DBA0-0A5F-6DF3-4EFE-C72F53EB090F}"/>
              </a:ext>
            </a:extLst>
          </p:cNvPr>
          <p:cNvSpPr txBox="1"/>
          <p:nvPr/>
        </p:nvSpPr>
        <p:spPr>
          <a:xfrm>
            <a:off x="9706454" y="1419825"/>
            <a:ext cx="915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FF00"/>
                </a:solidFill>
              </a:rPr>
              <a:t>u_radius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5F85E-27A5-C951-4991-4B98A974ACB3}"/>
              </a:ext>
            </a:extLst>
          </p:cNvPr>
          <p:cNvSpPr txBox="1"/>
          <p:nvPr/>
        </p:nvSpPr>
        <p:spPr>
          <a:xfrm>
            <a:off x="8455284" y="1023695"/>
            <a:ext cx="125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FF00"/>
                </a:solidFill>
              </a:rPr>
              <a:t>gl_FragCoord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FB1EE8-809F-6B5B-9C58-FDCDCDF992A1}"/>
              </a:ext>
            </a:extLst>
          </p:cNvPr>
          <p:cNvSpPr txBox="1"/>
          <p:nvPr/>
        </p:nvSpPr>
        <p:spPr>
          <a:xfrm>
            <a:off x="10488488" y="2891017"/>
            <a:ext cx="125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u_bgColor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629E02-DCEA-C09C-9281-0B63F73B2719}"/>
              </a:ext>
            </a:extLst>
          </p:cNvPr>
          <p:cNvSpPr txBox="1"/>
          <p:nvPr/>
        </p:nvSpPr>
        <p:spPr>
          <a:xfrm>
            <a:off x="8075769" y="2290852"/>
            <a:ext cx="118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FF00"/>
                </a:solidFill>
              </a:rPr>
              <a:t>u_circleColor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0CA85-78D3-B5B0-52C0-B0ECDCF9DC32}"/>
              </a:ext>
            </a:extLst>
          </p:cNvPr>
          <p:cNvSpPr txBox="1"/>
          <p:nvPr/>
        </p:nvSpPr>
        <p:spPr>
          <a:xfrm>
            <a:off x="8249362" y="1793910"/>
            <a:ext cx="118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FF00"/>
                </a:solidFill>
              </a:rPr>
              <a:t>u_mousePos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20" name="Graphic 5" descr="Cursor outline">
            <a:extLst>
              <a:ext uri="{FF2B5EF4-FFF2-40B4-BE49-F238E27FC236}">
                <a16:creationId xmlns:a16="http://schemas.microsoft.com/office/drawing/2014/main" id="{B1004D29-C63E-7C4B-0F6D-874A612DE98F}"/>
              </a:ext>
            </a:extLst>
          </p:cNvPr>
          <p:cNvSpPr/>
          <p:nvPr/>
        </p:nvSpPr>
        <p:spPr>
          <a:xfrm>
            <a:off x="9318558" y="1994760"/>
            <a:ext cx="632903" cy="633498"/>
          </a:xfrm>
          <a:custGeom>
            <a:avLst/>
            <a:gdLst>
              <a:gd name="connsiteX0" fmla="*/ 24534 w 632903"/>
              <a:gd name="connsiteY0" fmla="*/ 24485 h 633498"/>
              <a:gd name="connsiteX1" fmla="*/ 590404 w 632903"/>
              <a:gd name="connsiteY1" fmla="*/ 213179 h 633498"/>
              <a:gd name="connsiteX2" fmla="*/ 590476 w 632903"/>
              <a:gd name="connsiteY2" fmla="*/ 213322 h 633498"/>
              <a:gd name="connsiteX3" fmla="*/ 590404 w 632903"/>
              <a:gd name="connsiteY3" fmla="*/ 213394 h 633498"/>
              <a:gd name="connsiteX4" fmla="*/ 396778 w 632903"/>
              <a:gd name="connsiteY4" fmla="*/ 283138 h 633498"/>
              <a:gd name="connsiteX5" fmla="*/ 363246 w 632903"/>
              <a:gd name="connsiteY5" fmla="*/ 295171 h 633498"/>
              <a:gd name="connsiteX6" fmla="*/ 388454 w 632903"/>
              <a:gd name="connsiteY6" fmla="*/ 320368 h 633498"/>
              <a:gd name="connsiteX7" fmla="*/ 600910 w 632903"/>
              <a:gd name="connsiteY7" fmla="*/ 532812 h 633498"/>
              <a:gd name="connsiteX8" fmla="*/ 532138 w 632903"/>
              <a:gd name="connsiteY8" fmla="*/ 601516 h 633498"/>
              <a:gd name="connsiteX9" fmla="*/ 319898 w 632903"/>
              <a:gd name="connsiteY9" fmla="*/ 389219 h 633498"/>
              <a:gd name="connsiteX10" fmla="*/ 294757 w 632903"/>
              <a:gd name="connsiteY10" fmla="*/ 364022 h 633498"/>
              <a:gd name="connsiteX11" fmla="*/ 282679 w 632903"/>
              <a:gd name="connsiteY11" fmla="*/ 397542 h 633498"/>
              <a:gd name="connsiteX12" fmla="*/ 212856 w 632903"/>
              <a:gd name="connsiteY12" fmla="*/ 591247 h 633498"/>
              <a:gd name="connsiteX13" fmla="*/ 212713 w 632903"/>
              <a:gd name="connsiteY13" fmla="*/ 591319 h 633498"/>
              <a:gd name="connsiteX14" fmla="*/ 212641 w 632903"/>
              <a:gd name="connsiteY14" fmla="*/ 591247 h 633498"/>
              <a:gd name="connsiteX15" fmla="*/ 24399 w 632903"/>
              <a:gd name="connsiteY15" fmla="*/ 24654 h 633498"/>
              <a:gd name="connsiteX16" fmla="*/ 24382 w 632903"/>
              <a:gd name="connsiteY16" fmla="*/ 24501 h 633498"/>
              <a:gd name="connsiteX17" fmla="*/ 24534 w 632903"/>
              <a:gd name="connsiteY17" fmla="*/ 24485 h 633498"/>
              <a:gd name="connsiteX18" fmla="*/ 19332 w 632903"/>
              <a:gd name="connsiteY18" fmla="*/ 0 h 633498"/>
              <a:gd name="connsiteX19" fmla="*/ 19230 w 632903"/>
              <a:gd name="connsiteY19" fmla="*/ 0 h 633498"/>
              <a:gd name="connsiteX20" fmla="*/ 5 w 632903"/>
              <a:gd name="connsiteY20" fmla="*/ 20097 h 633498"/>
              <a:gd name="connsiteX21" fmla="*/ 1045 w 632903"/>
              <a:gd name="connsiteY21" fmla="*/ 26023 h 633498"/>
              <a:gd name="connsiteX22" fmla="*/ 193969 w 632903"/>
              <a:gd name="connsiteY22" fmla="*/ 606797 h 633498"/>
              <a:gd name="connsiteX23" fmla="*/ 219224 w 632903"/>
              <a:gd name="connsiteY23" fmla="*/ 618863 h 633498"/>
              <a:gd name="connsiteX24" fmla="*/ 231290 w 632903"/>
              <a:gd name="connsiteY24" fmla="*/ 606797 h 633498"/>
              <a:gd name="connsiteX25" fmla="*/ 303907 w 632903"/>
              <a:gd name="connsiteY25" fmla="*/ 405210 h 633498"/>
              <a:gd name="connsiteX26" fmla="*/ 532138 w 632903"/>
              <a:gd name="connsiteY26" fmla="*/ 633498 h 633498"/>
              <a:gd name="connsiteX27" fmla="*/ 632904 w 632903"/>
              <a:gd name="connsiteY27" fmla="*/ 532846 h 633498"/>
              <a:gd name="connsiteX28" fmla="*/ 404457 w 632903"/>
              <a:gd name="connsiteY28" fmla="*/ 304400 h 633498"/>
              <a:gd name="connsiteX29" fmla="*/ 605761 w 632903"/>
              <a:gd name="connsiteY29" fmla="*/ 231896 h 633498"/>
              <a:gd name="connsiteX30" fmla="*/ 618033 w 632903"/>
              <a:gd name="connsiteY30" fmla="*/ 206723 h 633498"/>
              <a:gd name="connsiteX31" fmla="*/ 605761 w 632903"/>
              <a:gd name="connsiteY31" fmla="*/ 194451 h 633498"/>
              <a:gd name="connsiteX32" fmla="*/ 25677 w 632903"/>
              <a:gd name="connsiteY32" fmla="*/ 1018 h 633498"/>
              <a:gd name="connsiteX33" fmla="*/ 19332 w 632903"/>
              <a:gd name="connsiteY33" fmla="*/ 0 h 63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2903" h="633498">
                <a:moveTo>
                  <a:pt x="24534" y="24485"/>
                </a:moveTo>
                <a:lnTo>
                  <a:pt x="590404" y="213179"/>
                </a:lnTo>
                <a:cubicBezTo>
                  <a:pt x="590462" y="213198"/>
                  <a:pt x="590495" y="213263"/>
                  <a:pt x="590476" y="213322"/>
                </a:cubicBezTo>
                <a:cubicBezTo>
                  <a:pt x="590465" y="213356"/>
                  <a:pt x="590438" y="213383"/>
                  <a:pt x="590404" y="213394"/>
                </a:cubicBezTo>
                <a:lnTo>
                  <a:pt x="396778" y="283138"/>
                </a:lnTo>
                <a:lnTo>
                  <a:pt x="363246" y="295171"/>
                </a:lnTo>
                <a:lnTo>
                  <a:pt x="388454" y="320368"/>
                </a:lnTo>
                <a:lnTo>
                  <a:pt x="600910" y="532812"/>
                </a:lnTo>
                <a:lnTo>
                  <a:pt x="532138" y="601516"/>
                </a:lnTo>
                <a:lnTo>
                  <a:pt x="319898" y="389219"/>
                </a:lnTo>
                <a:lnTo>
                  <a:pt x="294757" y="364022"/>
                </a:lnTo>
                <a:lnTo>
                  <a:pt x="282679" y="397542"/>
                </a:lnTo>
                <a:lnTo>
                  <a:pt x="212856" y="591247"/>
                </a:lnTo>
                <a:cubicBezTo>
                  <a:pt x="212837" y="591306"/>
                  <a:pt x="212772" y="591339"/>
                  <a:pt x="212713" y="591319"/>
                </a:cubicBezTo>
                <a:cubicBezTo>
                  <a:pt x="212679" y="591308"/>
                  <a:pt x="212652" y="591281"/>
                  <a:pt x="212641" y="591247"/>
                </a:cubicBezTo>
                <a:lnTo>
                  <a:pt x="24399" y="24654"/>
                </a:lnTo>
                <a:cubicBezTo>
                  <a:pt x="24352" y="24617"/>
                  <a:pt x="24344" y="24548"/>
                  <a:pt x="24382" y="24501"/>
                </a:cubicBezTo>
                <a:cubicBezTo>
                  <a:pt x="24419" y="24455"/>
                  <a:pt x="24488" y="24447"/>
                  <a:pt x="24534" y="24485"/>
                </a:cubicBezTo>
                <a:close/>
                <a:moveTo>
                  <a:pt x="19332" y="0"/>
                </a:moveTo>
                <a:lnTo>
                  <a:pt x="19230" y="0"/>
                </a:lnTo>
                <a:cubicBezTo>
                  <a:pt x="8375" y="248"/>
                  <a:pt x="-229" y="9241"/>
                  <a:pt x="5" y="20097"/>
                </a:cubicBezTo>
                <a:cubicBezTo>
                  <a:pt x="49" y="22113"/>
                  <a:pt x="400" y="24111"/>
                  <a:pt x="1045" y="26023"/>
                </a:cubicBezTo>
                <a:lnTo>
                  <a:pt x="193969" y="606797"/>
                </a:lnTo>
                <a:cubicBezTo>
                  <a:pt x="197611" y="617103"/>
                  <a:pt x="208918" y="622505"/>
                  <a:pt x="219224" y="618863"/>
                </a:cubicBezTo>
                <a:cubicBezTo>
                  <a:pt x="224863" y="616870"/>
                  <a:pt x="229297" y="612436"/>
                  <a:pt x="231290" y="606797"/>
                </a:cubicBezTo>
                <a:lnTo>
                  <a:pt x="303907" y="405210"/>
                </a:lnTo>
                <a:lnTo>
                  <a:pt x="532138" y="633498"/>
                </a:lnTo>
                <a:lnTo>
                  <a:pt x="632904" y="532846"/>
                </a:lnTo>
                <a:lnTo>
                  <a:pt x="404457" y="304400"/>
                </a:lnTo>
                <a:lnTo>
                  <a:pt x="605761" y="231896"/>
                </a:lnTo>
                <a:cubicBezTo>
                  <a:pt x="616101" y="228334"/>
                  <a:pt x="621596" y="217063"/>
                  <a:pt x="618033" y="206723"/>
                </a:cubicBezTo>
                <a:cubicBezTo>
                  <a:pt x="616048" y="200962"/>
                  <a:pt x="611522" y="196436"/>
                  <a:pt x="605761" y="194451"/>
                </a:cubicBezTo>
                <a:lnTo>
                  <a:pt x="25677" y="1018"/>
                </a:lnTo>
                <a:cubicBezTo>
                  <a:pt x="23630" y="342"/>
                  <a:pt x="21488" y="-2"/>
                  <a:pt x="19332" y="0"/>
                </a:cubicBezTo>
                <a:close/>
              </a:path>
            </a:pathLst>
          </a:custGeom>
          <a:solidFill>
            <a:srgbClr val="FFFF00"/>
          </a:solidFill>
          <a:ln w="112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92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8AE055-4FBE-893E-F2AD-628ED9C944EF}"/>
              </a:ext>
            </a:extLst>
          </p:cNvPr>
          <p:cNvSpPr txBox="1"/>
          <p:nvPr/>
        </p:nvSpPr>
        <p:spPr>
          <a:xfrm>
            <a:off x="0" y="1"/>
            <a:ext cx="12192000" cy="6857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u_center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u_circleColor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u_bgColor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u_radius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glUseProgram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glUniform2fv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_centerLocation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glUniform4fv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glUniform4fv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glUniform1f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6494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45D20C-7160-EE22-4129-1E9D286EE104}"/>
              </a:ext>
            </a:extLst>
          </p:cNvPr>
          <p:cNvSpPr txBox="1"/>
          <p:nvPr/>
        </p:nvSpPr>
        <p:spPr>
          <a:xfrm>
            <a:off x="838200" y="1916832"/>
            <a:ext cx="1051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/*width*/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GL_COLOR_BUFFER_BIT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GL_DEPTH_BUFFER_BIT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m_mousePos.x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m_mousePos.y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GL_TRIANGLE_STRIP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0FFC69-9530-A804-AF88-E88062BB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Передаём </a:t>
            </a:r>
            <a:r>
              <a:rPr lang="en-US" dirty="0"/>
              <a:t>uniform </a:t>
            </a:r>
            <a:r>
              <a:rPr lang="ru-RU" dirty="0"/>
              <a:t>параметры </a:t>
            </a:r>
            <a:r>
              <a:rPr lang="ru-RU" dirty="0" err="1"/>
              <a:t>шейдерной</a:t>
            </a:r>
            <a:r>
              <a:rPr lang="ru-RU" dirty="0"/>
              <a:t> программе</a:t>
            </a:r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E08025-5319-0540-D674-F4454771A07C}"/>
              </a:ext>
            </a:extLst>
          </p:cNvPr>
          <p:cNvSpPr/>
          <p:nvPr/>
        </p:nvSpPr>
        <p:spPr>
          <a:xfrm flipV="1">
            <a:off x="8256240" y="4725144"/>
            <a:ext cx="2160240" cy="1440160"/>
          </a:xfrm>
          <a:prstGeom prst="rt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B9DF7C4-2503-B0C4-5222-4C55D3637F1D}"/>
              </a:ext>
            </a:extLst>
          </p:cNvPr>
          <p:cNvSpPr/>
          <p:nvPr/>
        </p:nvSpPr>
        <p:spPr>
          <a:xfrm flipH="1">
            <a:off x="8256240" y="4725144"/>
            <a:ext cx="2160240" cy="1440160"/>
          </a:xfrm>
          <a:prstGeom prst="rt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8E09BF-FC73-DAFD-125A-2A4F231444F5}"/>
              </a:ext>
            </a:extLst>
          </p:cNvPr>
          <p:cNvSpPr/>
          <p:nvPr/>
        </p:nvSpPr>
        <p:spPr>
          <a:xfrm>
            <a:off x="8832304" y="5085184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Cursor outline">
            <a:extLst>
              <a:ext uri="{FF2B5EF4-FFF2-40B4-BE49-F238E27FC236}">
                <a16:creationId xmlns:a16="http://schemas.microsoft.com/office/drawing/2014/main" id="{1C296DC7-ADF8-AC5C-62D0-9A0FD71B2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2110" y="5114990"/>
            <a:ext cx="546257" cy="5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0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F342-284A-3513-C24F-F16C070C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792E4-5AC5-96F4-3AF6-27AE3C845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68" y="1916832"/>
            <a:ext cx="5976664" cy="4709790"/>
          </a:xfrm>
          <a:prstGeom prst="rect">
            <a:avLst/>
          </a:prstGeom>
        </p:spPr>
      </p:pic>
      <p:pic>
        <p:nvPicPr>
          <p:cNvPr id="5" name="Graphic 4" descr="Cursor outline">
            <a:extLst>
              <a:ext uri="{FF2B5EF4-FFF2-40B4-BE49-F238E27FC236}">
                <a16:creationId xmlns:a16="http://schemas.microsoft.com/office/drawing/2014/main" id="{BA5F5088-3EFD-8477-9F28-4F8EAC5B1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8708" y="3844379"/>
            <a:ext cx="546257" cy="5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03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AB7BED-58B1-1C84-DC2E-135AE38D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Явное указание расположения </a:t>
            </a:r>
            <a:r>
              <a:rPr lang="en-US" dirty="0"/>
              <a:t>uniform-</a:t>
            </a:r>
            <a:r>
              <a:rPr lang="ru-RU" dirty="0"/>
              <a:t>переменных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2719-5BEB-C17F-D416-E66D6A42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Начиная с</a:t>
            </a:r>
            <a:r>
              <a:rPr lang="en-US" dirty="0"/>
              <a:t> OpenGL 4.3 </a:t>
            </a:r>
            <a:r>
              <a:rPr lang="ru-RU" dirty="0"/>
              <a:t>можно явно указывать </a:t>
            </a:r>
            <a:r>
              <a:rPr lang="en-US" dirty="0"/>
              <a:t>location</a:t>
            </a:r>
            <a:r>
              <a:rPr lang="ru-RU" dirty="0"/>
              <a:t> для </a:t>
            </a:r>
            <a:r>
              <a:rPr lang="en-US" dirty="0"/>
              <a:t>uniform-</a:t>
            </a:r>
            <a:r>
              <a:rPr lang="ru-RU" dirty="0"/>
              <a:t>переменных</a:t>
            </a:r>
          </a:p>
          <a:p>
            <a:r>
              <a:rPr lang="ru-RU" dirty="0"/>
              <a:t>Больше не требуется вызывать </a:t>
            </a:r>
            <a:r>
              <a:rPr lang="en-US" dirty="0" err="1"/>
              <a:t>glGetUniformLocation</a:t>
            </a:r>
            <a:r>
              <a:rPr lang="ru-RU" dirty="0"/>
              <a:t>, чтобы узнать расположение</a:t>
            </a:r>
            <a:r>
              <a:rPr lang="en-US" dirty="0"/>
              <a:t> uniform</a:t>
            </a:r>
            <a:r>
              <a:rPr lang="ru-RU" dirty="0"/>
              <a:t>-переменной</a:t>
            </a:r>
          </a:p>
          <a:p>
            <a:pPr lvl="1"/>
            <a:r>
              <a:rPr lang="ru-RU" dirty="0"/>
              <a:t>Гарантируется, что </a:t>
            </a:r>
            <a:r>
              <a:rPr lang="en-US" dirty="0" err="1"/>
              <a:t>glGetUniform</a:t>
            </a:r>
            <a:r>
              <a:rPr lang="en-US" dirty="0"/>
              <a:t> </a:t>
            </a:r>
            <a:r>
              <a:rPr lang="en-US" dirty="0" err="1"/>
              <a:t>Locatoin</a:t>
            </a:r>
            <a:endParaRPr lang="ru-RU" dirty="0"/>
          </a:p>
          <a:p>
            <a:r>
              <a:rPr lang="ru-RU" dirty="0"/>
              <a:t>В шейдере требуется указать </a:t>
            </a:r>
            <a:r>
              <a:rPr lang="en-US" dirty="0">
                <a:latin typeface="Consolas" panose="020B0609020204030204" pitchFamily="49" charset="0"/>
              </a:rPr>
              <a:t>#version 430 core</a:t>
            </a:r>
          </a:p>
          <a:p>
            <a:r>
              <a:rPr lang="ru-RU" dirty="0"/>
              <a:t>Синтаксис: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layout (location = N) uniform vec4 </a:t>
            </a:r>
            <a:r>
              <a:rPr lang="en-US" dirty="0" err="1">
                <a:latin typeface="Consolas" panose="020B0609020204030204" pitchFamily="49" charset="0"/>
              </a:rPr>
              <a:t>u_var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53659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642682-CB16-79D1-45DC-9E52DF64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коде шейдера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CC9A4-7D28-62A3-20B9-1DAF3ADADBA0}"/>
              </a:ext>
            </a:extLst>
          </p:cNvPr>
          <p:cNvSpPr txBox="1"/>
          <p:nvPr/>
        </p:nvSpPr>
        <p:spPr>
          <a:xfrm>
            <a:off x="848296" y="1715344"/>
            <a:ext cx="1051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#version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430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core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fragToMousePos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gl_FragCoord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fragToMousePos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06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48F3-3933-7A0C-71BD-75AAA3BB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шейдеров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3F58D0-CDB8-2D3F-F993-430AB4D50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907456"/>
              </p:ext>
            </p:extLst>
          </p:nvPr>
        </p:nvGraphicFramePr>
        <p:xfrm>
          <a:off x="838200" y="1825625"/>
          <a:ext cx="10515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768">
                  <a:extLst>
                    <a:ext uri="{9D8B030D-6E8A-4147-A177-3AD203B41FA5}">
                      <a16:colId xmlns:a16="http://schemas.microsoft.com/office/drawing/2014/main" val="244061156"/>
                    </a:ext>
                  </a:extLst>
                </a:gridCol>
                <a:gridCol w="5545832">
                  <a:extLst>
                    <a:ext uri="{9D8B030D-6E8A-4147-A177-3AD203B41FA5}">
                      <a16:colId xmlns:a16="http://schemas.microsoft.com/office/drawing/2014/main" val="1343193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 шейдера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Решаемые задачи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31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Вершинный шейдер </a:t>
                      </a:r>
                      <a:r>
                        <a:rPr lang="en-US" dirty="0"/>
                        <a:t>(Vertex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Обработка координат и атрибутов вершин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14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Шейдер, управляющий тесселяцией (</a:t>
                      </a:r>
                      <a:r>
                        <a:rPr lang="en-US" dirty="0"/>
                        <a:t>Tessellation control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Подготовка данных для разбиения примитива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33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Шейдер, выполняющий тесселяцию </a:t>
                      </a:r>
                      <a:r>
                        <a:rPr lang="en-US" dirty="0"/>
                        <a:t>(Tessellation evaluation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Вычисление координат после разбиения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9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Геометрический шейдер</a:t>
                      </a:r>
                      <a:r>
                        <a:rPr lang="en-US" dirty="0"/>
                        <a:t> (Geometry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Создание новых примитивов из вершин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3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Фрагментный шейдер (</a:t>
                      </a:r>
                      <a:r>
                        <a:rPr lang="en-US" dirty="0"/>
                        <a:t>Fragment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Определение цвета и глубины пикселя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0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Вычислительный шейдер (</a:t>
                      </a:r>
                      <a:r>
                        <a:rPr lang="en-US" dirty="0"/>
                        <a:t>Compute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Универсальные вычисления на </a:t>
                      </a:r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039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873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DB24-1949-ADF4-124E-A85FF967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не</a:t>
            </a:r>
            <a:r>
              <a:rPr lang="en-US" dirty="0"/>
              <a:t> </a:t>
            </a:r>
            <a:r>
              <a:rPr lang="ru-RU" dirty="0"/>
              <a:t>нужно сохранять </a:t>
            </a:r>
            <a:r>
              <a:rPr lang="en-US" dirty="0"/>
              <a:t>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1FD21-9830-885B-8788-E6CA8C48A19D}"/>
              </a:ext>
            </a:extLst>
          </p:cNvPr>
          <p:cNvSpPr txBox="1"/>
          <p:nvPr/>
        </p:nvSpPr>
        <p:spPr>
          <a:xfrm>
            <a:off x="838200" y="1779687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glUseProgram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glUniform4fv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glUniform4fv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glUniform1f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41679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D148AE-D1CE-445D-B870-468724A9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Передача атрибутов вершин </a:t>
            </a:r>
            <a:r>
              <a:rPr lang="ru-RU" dirty="0" err="1"/>
              <a:t>шейдерной</a:t>
            </a:r>
            <a:r>
              <a:rPr lang="ru-RU" dirty="0"/>
              <a:t> программе</a:t>
            </a:r>
          </a:p>
        </p:txBody>
      </p:sp>
      <p:sp>
        <p:nvSpPr>
          <p:cNvPr id="62467" name="Содержимое 2">
            <a:extLst>
              <a:ext uri="{FF2B5EF4-FFF2-40B4-BE49-F238E27FC236}">
                <a16:creationId xmlns:a16="http://schemas.microsoft.com/office/drawing/2014/main" id="{8C61001C-A2FE-4F69-ACE6-1A6012D4D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Значение </a:t>
            </a:r>
            <a:r>
              <a:rPr lang="en-US" altLang="ru-RU" dirty="0"/>
              <a:t>attribute-</a:t>
            </a:r>
            <a:r>
              <a:rPr lang="ru-RU" altLang="ru-RU" dirty="0"/>
              <a:t>переменной с известным расположением может быть передано шейдеру при помощи функции </a:t>
            </a:r>
            <a:r>
              <a:rPr lang="en-US" altLang="ru-RU" dirty="0" err="1">
                <a:hlinkClick r:id="rId3"/>
              </a:rPr>
              <a:t>glVertexAttrib</a:t>
            </a:r>
            <a:r>
              <a:rPr lang="ru-RU" altLang="ru-RU" dirty="0">
                <a:hlinkClick r:id="rId3"/>
              </a:rPr>
              <a:t>*</a:t>
            </a:r>
            <a:r>
              <a:rPr lang="en-US" altLang="ru-RU" dirty="0"/>
              <a:t> </a:t>
            </a:r>
            <a:r>
              <a:rPr lang="ru-RU" altLang="ru-RU" dirty="0"/>
              <a:t>внутри </a:t>
            </a:r>
            <a:r>
              <a:rPr lang="en-US" altLang="ru-RU" dirty="0" err="1"/>
              <a:t>glBegin</a:t>
            </a:r>
            <a:r>
              <a:rPr lang="en-US" altLang="ru-RU" dirty="0"/>
              <a:t>()/</a:t>
            </a:r>
            <a:r>
              <a:rPr lang="en-US" altLang="ru-RU" dirty="0" err="1"/>
              <a:t>glEnd</a:t>
            </a:r>
            <a:r>
              <a:rPr lang="en-US" altLang="ru-RU" dirty="0"/>
              <a:t>() </a:t>
            </a:r>
            <a:r>
              <a:rPr lang="ru-RU" altLang="ru-RU" dirty="0"/>
              <a:t>перед вызовом </a:t>
            </a:r>
            <a:r>
              <a:rPr lang="en-US" altLang="ru-RU" dirty="0" err="1"/>
              <a:t>glVertex</a:t>
            </a:r>
            <a:r>
              <a:rPr lang="en-US" altLang="ru-RU" dirty="0"/>
              <a:t>()</a:t>
            </a:r>
          </a:p>
          <a:p>
            <a:pPr eaLnBrk="1" hangingPunct="1"/>
            <a:r>
              <a:rPr lang="ru-RU" altLang="ru-RU" dirty="0"/>
              <a:t>Целый массив атрибутов вершин может быть передан вершинному шейдеру при помощи функции </a:t>
            </a:r>
            <a:r>
              <a:rPr lang="en-US" altLang="ru-RU" dirty="0" err="1">
                <a:hlinkClick r:id="rId4"/>
              </a:rPr>
              <a:t>glVertexAttribPointer</a:t>
            </a:r>
            <a:endParaRPr lang="ru-RU" altLang="ru-RU" dirty="0"/>
          </a:p>
          <a:p>
            <a:pPr eaLnBrk="1" hangingPunct="1"/>
            <a:r>
              <a:rPr lang="ru-RU" altLang="ru-RU" dirty="0"/>
              <a:t>Узнать расположение </a:t>
            </a:r>
            <a:r>
              <a:rPr lang="en-US" altLang="ru-RU" dirty="0"/>
              <a:t>attribute-</a:t>
            </a:r>
            <a:r>
              <a:rPr lang="ru-RU" altLang="ru-RU" dirty="0"/>
              <a:t>переменной можно при помощи функции </a:t>
            </a:r>
            <a:r>
              <a:rPr lang="en-US" altLang="ru-RU" dirty="0" err="1">
                <a:hlinkClick r:id="rId5"/>
              </a:rPr>
              <a:t>glGetAttribLocation</a:t>
            </a:r>
            <a:endParaRPr lang="ru-RU" altLang="ru-RU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2B4303-BC38-ADAF-1A53-73A04E0A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Шейдер, использующий  пользовательские атрибуты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089FB-FCFC-54A4-8EE9-165B69B87939}"/>
              </a:ext>
            </a:extLst>
          </p:cNvPr>
          <p:cNvSpPr txBox="1"/>
          <p:nvPr/>
        </p:nvSpPr>
        <p:spPr>
          <a:xfrm>
            <a:off x="838200" y="2060848"/>
            <a:ext cx="105156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a_amplitude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a_phase0;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a_frequency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a_amplitude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a_frequency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a_phase0),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.zw);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59C3C-40E1-58AB-7EE7-539AF7317EFB}"/>
              </a:ext>
            </a:extLst>
          </p:cNvPr>
          <p:cNvSpPr txBox="1"/>
          <p:nvPr/>
        </p:nvSpPr>
        <p:spPr>
          <a:xfrm>
            <a:off x="838200" y="5517232"/>
            <a:ext cx="10658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061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E099D-3D8A-4585-88C3-8D07330B53A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/>
              <a:t>Пример передачи значения </a:t>
            </a:r>
            <a:r>
              <a:rPr lang="en-US" sz="4000" dirty="0"/>
              <a:t>attribute-</a:t>
            </a:r>
            <a:r>
              <a:rPr lang="ru-RU" sz="4000" dirty="0"/>
              <a:t>переменной отдельно взятой вершины</a:t>
            </a:r>
          </a:p>
        </p:txBody>
      </p:sp>
      <p:sp>
        <p:nvSpPr>
          <p:cNvPr id="63491" name="TextBox 3">
            <a:extLst>
              <a:ext uri="{FF2B5EF4-FFF2-40B4-BE49-F238E27FC236}">
                <a16:creationId xmlns:a16="http://schemas.microsoft.com/office/drawing/2014/main" id="{C3BF717F-8191-42D9-A7B7-A9633F979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1809751"/>
            <a:ext cx="8572500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делаем программный объект активным</a:t>
            </a:r>
            <a:endParaRPr lang="en-US" altLang="ru-RU" sz="1300" i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glUseProgramObjectARB(program);</a:t>
            </a:r>
            <a:endParaRPr lang="ru-RU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получаем расположение атрибута </a:t>
            </a: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vertex2</a:t>
            </a:r>
            <a:endParaRPr lang="ru-RU" altLang="ru-RU" sz="1300" i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GLint vertex2Location = glGetAttribLocationARB(program, "vertex2");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glBegin(GL_TRIANGLES);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задаем значение </a:t>
            </a: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attribute-</a:t>
            </a:r>
            <a:r>
              <a:rPr lang="ru-RU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переменной </a:t>
            </a: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vertex2, </a:t>
            </a:r>
            <a:r>
              <a:rPr lang="ru-RU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объявленной как </a:t>
            </a:r>
            <a:r>
              <a:rPr lang="en-US" altLang="ru-RU" sz="1300" b="1" i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ru-RU" altLang="ru-RU" sz="1300" b="1" i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glVertexAttrib3fARB(vertex2Location, 0, 0.5f,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glVertex3f(0, 0, 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glVertexAttrib3fARB(vertex2Location, </a:t>
            </a:r>
            <a:r>
              <a:rPr lang="ru-RU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0.5f,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glVertex3f(0, </a:t>
            </a:r>
            <a:r>
              <a:rPr lang="ru-RU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glVertexAttrib3fARB(vertex2Location, </a:t>
            </a:r>
            <a:r>
              <a:rPr lang="ru-RU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0.5f,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glVertex3f(0, 0, </a:t>
            </a:r>
            <a:r>
              <a:rPr lang="ru-RU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glEnd();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glUseProgramObjectARB(NULL);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7D3CF-881E-4964-B5A4-97E9133915C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 передачи массива </a:t>
            </a:r>
            <a:r>
              <a:rPr lang="en-US" dirty="0"/>
              <a:t>attribute</a:t>
            </a:r>
            <a:r>
              <a:rPr lang="ru-RU" dirty="0"/>
              <a:t>-переменных </a:t>
            </a:r>
            <a:r>
              <a:rPr lang="ru-RU" dirty="0" err="1"/>
              <a:t>шейдеру</a:t>
            </a:r>
            <a:endParaRPr lang="ru-RU" dirty="0"/>
          </a:p>
        </p:txBody>
      </p:sp>
      <p:sp>
        <p:nvSpPr>
          <p:cNvPr id="64515" name="TextBox 3">
            <a:extLst>
              <a:ext uri="{FF2B5EF4-FFF2-40B4-BE49-F238E27FC236}">
                <a16:creationId xmlns:a16="http://schemas.microsoft.com/office/drawing/2014/main" id="{9FAB9AC8-F595-47D2-B1BD-18974194C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1809750"/>
            <a:ext cx="12144672" cy="469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получаем расположение атрибута </a:t>
            </a: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vertex2</a:t>
            </a:r>
            <a:endParaRPr lang="ru-RU" altLang="ru-RU" sz="13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GLint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vertex2Location = </a:t>
            </a: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glGetAttribLocationARB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(program, "vertex2");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делаем программный объект активным</a:t>
            </a:r>
            <a:endParaRPr lang="en-US" altLang="ru-RU" sz="13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glUseProgramObjectARB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(program);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задаем параметры массива атрибутов и массива вершин (в данном случае </a:t>
            </a: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attribute-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переменная </a:t>
            </a: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vertex2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 объявлена как </a:t>
            </a:r>
            <a:r>
              <a:rPr lang="en-US" altLang="ru-RU" sz="1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glVertexAttribPointerARB</a:t>
            </a:r>
            <a:r>
              <a:rPr lang="en-US" altLang="ru-RU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(vertex2Location, 3, GL_FLOAT, GL_FALSE, </a:t>
            </a:r>
            <a:r>
              <a:rPr lang="en-US" altLang="ru-RU" sz="1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altLang="ru-RU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(Vertex), &amp;</a:t>
            </a:r>
            <a:r>
              <a:rPr lang="en-US" altLang="ru-RU" sz="1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g_shapeVertices</a:t>
            </a:r>
            <a:r>
              <a:rPr lang="en-US" altLang="ru-RU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[0].x1);</a:t>
            </a:r>
            <a:endParaRPr lang="ru-RU" altLang="ru-RU" sz="13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glVertexPointer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(3, GL_FLOAT, </a:t>
            </a: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(Vertex), &amp;</a:t>
            </a: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g_shapeVertices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разрешаем доступ к массивам вершин и атрибутов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glEnableVertexAttribArrayARB</a:t>
            </a:r>
            <a:r>
              <a:rPr lang="en-US" altLang="ru-RU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(vertex2Attribute);</a:t>
            </a:r>
            <a:endParaRPr lang="ru-RU" altLang="ru-RU" sz="13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glEnableClientState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(GL_VERTEX_ARRAY);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рисуем массив примитивов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glDrawArrays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(GL_LINE_LOOP, 0, NUMBER_OF_VERTICES);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запрещаем доступ к массивам вершин и атрибутов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glDisableVertexAttribArrayARB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(vertex2Attribute);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glDisableClientState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(GL_VERTEX_ARRAY);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 делаем программу неактивной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glUseProgramObjectARB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(NULL);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8325EE-5077-2F09-A36C-1638BA52BEE0}"/>
              </a:ext>
            </a:extLst>
          </p:cNvPr>
          <p:cNvSpPr txBox="1"/>
          <p:nvPr/>
        </p:nvSpPr>
        <p:spPr>
          <a:xfrm>
            <a:off x="0" y="0"/>
            <a:ext cx="12192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ru-RU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u_time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m_phase0Location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GetAttributeLocation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a_phase0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m_frequencyLocation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GetAttributeLocation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a_frequency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m_amplitudeLocation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GetAttributeLocation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a_amplitude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glUseProgram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glUniform1f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GetPhase0Location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m_phase0Location;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GetFrequencyLocation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m_frequencyLocation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GetAmplitudeLocation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m_amplitudeLocation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m_phase0Location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m_frequencyLocation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m_amplitudeLocation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6303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0D9BF-2849-02AF-8539-5C3D3D88B795}"/>
              </a:ext>
            </a:extLst>
          </p:cNvPr>
          <p:cNvSpPr txBox="1"/>
          <p:nvPr/>
        </p:nvSpPr>
        <p:spPr>
          <a:xfrm>
            <a:off x="-48344" y="476672"/>
            <a:ext cx="1228868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GL_COLOR_BUFFER_BIT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GL_DEPTH_BUFFER_BIT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glfwGetTime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GL_POINT_SMOOTH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glPointSize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GL_POINTS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GetPhase0Location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GetFrequencyLocation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GetAmplitudeLocation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m_mousePos.x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m_mousePos.y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GetPhase0Location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GetFrequencyLocation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GetAmplitudeLocation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29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76B2-B71D-6513-FEDD-6937CA90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852C75-8792-6EB5-B5D2-B94ED10A8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666" y="1693268"/>
            <a:ext cx="4968668" cy="4616052"/>
          </a:xfrm>
        </p:spPr>
      </p:pic>
      <p:pic>
        <p:nvPicPr>
          <p:cNvPr id="10" name="Graphic 9" descr="Cursor outline">
            <a:extLst>
              <a:ext uri="{FF2B5EF4-FFF2-40B4-BE49-F238E27FC236}">
                <a16:creationId xmlns:a16="http://schemas.microsoft.com/office/drawing/2014/main" id="{B5126BB2-26A2-D455-9EE8-D2064AFFB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5840" y="5373216"/>
            <a:ext cx="546257" cy="5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3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5028-6B71-97D7-39FC-EFFEEE43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Явное указание расположения </a:t>
            </a:r>
            <a:r>
              <a:rPr lang="en-US" dirty="0"/>
              <a:t>attribute-</a:t>
            </a:r>
            <a:r>
              <a:rPr lang="ru-RU" dirty="0"/>
              <a:t>переменных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B12B5-ECCC-CCBE-6B72-01E5D94D8D7D}"/>
              </a:ext>
            </a:extLst>
          </p:cNvPr>
          <p:cNvSpPr txBox="1"/>
          <p:nvPr/>
        </p:nvSpPr>
        <p:spPr>
          <a:xfrm>
            <a:off x="838200" y="1988840"/>
            <a:ext cx="1051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#version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430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core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location = 0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передаётся через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glVertex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a_amplitude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a_phase0;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a_frequency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Location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uniform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переменной изолирован от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location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атрибутов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a_pos.xy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a_amplitude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a_frequency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a_phase0),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a_pos.zw);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2513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F5E44-C92A-5D59-088E-4E515A65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текстурами в шейдерах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DF2CC-B997-AEA4-D7EB-D9CC9A912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Для работы с текстурой внутри фрагментного шейдера объявляется </a:t>
            </a:r>
            <a:r>
              <a:rPr lang="en-US" dirty="0"/>
              <a:t>uniform-</a:t>
            </a:r>
            <a:r>
              <a:rPr lang="ru-RU" dirty="0"/>
              <a:t>переменная типа </a:t>
            </a:r>
            <a:r>
              <a:rPr lang="en-US" dirty="0"/>
              <a:t>sampler1D, sampler2D, sampler3D, </a:t>
            </a:r>
            <a:r>
              <a:rPr lang="en-US" dirty="0" err="1"/>
              <a:t>samplerCube</a:t>
            </a:r>
            <a:endParaRPr lang="ru-RU" dirty="0"/>
          </a:p>
          <a:p>
            <a:r>
              <a:rPr lang="ru-RU" dirty="0"/>
              <a:t>Для доступа к текстуре из шейдера служат функции: </a:t>
            </a:r>
            <a:r>
              <a:rPr lang="en-US" dirty="0"/>
              <a:t>texture1D</a:t>
            </a:r>
            <a:r>
              <a:rPr lang="ru-RU" dirty="0"/>
              <a:t>, </a:t>
            </a:r>
            <a:r>
              <a:rPr lang="en-US" dirty="0"/>
              <a:t>texture2D</a:t>
            </a:r>
            <a:r>
              <a:rPr lang="ru-RU" dirty="0"/>
              <a:t>, </a:t>
            </a:r>
            <a:r>
              <a:rPr lang="en-US" dirty="0"/>
              <a:t>texture3D</a:t>
            </a:r>
            <a:r>
              <a:rPr lang="ru-RU" dirty="0"/>
              <a:t>, </a:t>
            </a:r>
            <a:r>
              <a:rPr lang="en-US" dirty="0" err="1"/>
              <a:t>textureCube</a:t>
            </a:r>
            <a:endParaRPr lang="en-US" dirty="0"/>
          </a:p>
          <a:p>
            <a:r>
              <a:rPr lang="ru-RU" dirty="0"/>
              <a:t>Текстурные координаты передаются в</a:t>
            </a:r>
            <a:r>
              <a:rPr lang="en-US" dirty="0"/>
              <a:t> </a:t>
            </a:r>
            <a:r>
              <a:rPr lang="ru-RU" dirty="0"/>
              <a:t>вершинный шейдер через встроенные </a:t>
            </a:r>
            <a:r>
              <a:rPr lang="en-US" dirty="0"/>
              <a:t>attribute-</a:t>
            </a:r>
            <a:r>
              <a:rPr lang="ru-RU" dirty="0"/>
              <a:t>переменные </a:t>
            </a:r>
            <a:r>
              <a:rPr lang="en-US" dirty="0" err="1"/>
              <a:t>gl_MultiTexCoordN</a:t>
            </a:r>
            <a:r>
              <a:rPr lang="en-US" dirty="0"/>
              <a:t> </a:t>
            </a:r>
            <a:r>
              <a:rPr lang="ru-RU" dirty="0"/>
              <a:t>или пользовательские </a:t>
            </a:r>
            <a:r>
              <a:rPr lang="en-US" dirty="0"/>
              <a:t>attribute-</a:t>
            </a:r>
            <a:r>
              <a:rPr lang="ru-RU" dirty="0"/>
              <a:t>переменные</a:t>
            </a:r>
            <a:endParaRPr lang="en-US" dirty="0"/>
          </a:p>
          <a:p>
            <a:pPr lvl="1"/>
            <a:r>
              <a:rPr lang="ru-RU" dirty="0"/>
              <a:t>Вершинный шейдер может их сгенерировать</a:t>
            </a:r>
          </a:p>
          <a:p>
            <a:r>
              <a:rPr lang="ru-RU" dirty="0"/>
              <a:t>Во фрагментный шейдер передаются через пользовательские </a:t>
            </a:r>
            <a:r>
              <a:rPr lang="en-US" dirty="0"/>
              <a:t>varying-</a:t>
            </a:r>
            <a:r>
              <a:rPr lang="ru-RU" dirty="0"/>
              <a:t>переменные, или встроенные </a:t>
            </a:r>
            <a:r>
              <a:rPr lang="en-US" dirty="0" err="1"/>
              <a:t>gl_TexCoord</a:t>
            </a:r>
            <a:r>
              <a:rPr lang="en-US" dirty="0"/>
              <a:t>[N]</a:t>
            </a:r>
            <a:endParaRPr lang="ru-RU" dirty="0"/>
          </a:p>
          <a:p>
            <a:pPr lvl="1"/>
            <a:r>
              <a:rPr lang="ru-RU" dirty="0"/>
              <a:t>Фрагментный шейдер может сгенерировать текстурные координаты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373E8-B5BE-07E3-B793-079E6981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простейшего шейдера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8D052-1679-8913-7219-E58A17665280}"/>
              </a:ext>
            </a:extLst>
          </p:cNvPr>
          <p:cNvSpPr txBox="1"/>
          <p:nvPr/>
        </p:nvSpPr>
        <p:spPr>
          <a:xfrm>
            <a:off x="838200" y="1806163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Вершинный шейдер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Трансформируем вершину стандартным способом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Этот код аналогичен такому: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gl_ModelViewProjectionMatrix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Формируем цвет вершины для лицевой стороны грани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gl_FrontColor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Фрагментный шейдер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Записываем в цвет фрагмента интерполированное значение цвета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788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EEAC04-50DC-26FB-A149-4538310B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Шейдеры текстуры и облаков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DFC38-05CF-0D1E-D47A-E726061F7AF5}"/>
              </a:ext>
            </a:extLst>
          </p:cNvPr>
          <p:cNvSpPr txBox="1"/>
          <p:nvPr/>
        </p:nvSpPr>
        <p:spPr>
          <a:xfrm>
            <a:off x="802308" y="1690688"/>
            <a:ext cx="10515600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Calculate vertex position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ftransform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copy multi texture coordinates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gl_TexCoord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gl_MultiTexCoord0;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41D75-1F48-72C1-E5EC-4A36006D8D38}"/>
              </a:ext>
            </a:extLst>
          </p:cNvPr>
          <p:cNvSpPr txBox="1"/>
          <p:nvPr/>
        </p:nvSpPr>
        <p:spPr>
          <a:xfrm>
            <a:off x="802308" y="3367445"/>
            <a:ext cx="10515600" cy="3385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sampler2D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sampler2D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cloudsTexture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Fetch Earth color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earthColor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gl_TexCoord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Fetch data from clouds texture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clouds =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cloudsTexture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gl_TexCoord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Calculate clouds color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cloudsColor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clouds.r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Earth and clouds color to determine the resulting color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earthColor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cloudsColor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57804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02F4-9B8C-2297-096F-025AE754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Текстура Земной поверхности</a:t>
            </a:r>
            <a:endParaRPr lang="en-US" dirty="0"/>
          </a:p>
        </p:txBody>
      </p:sp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5AC840FA-A5DD-0664-E8D2-18F7B6711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38" y="1658913"/>
            <a:ext cx="9667924" cy="4833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8641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D961-3DD4-F447-329D-F4CDF135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Текстура дополнительной информации о поверхности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63DBC-886C-C516-5080-B82579BA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2" y="2748564"/>
            <a:ext cx="5847208" cy="2923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BCC4F-FC41-3EBF-9F01-B49747EA2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2748564"/>
            <a:ext cx="5847208" cy="2923604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ADAA4042-060D-3C6C-C4EC-9710A9ED5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1808820"/>
            <a:ext cx="9001000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E9A9-8E0B-C993-41D7-310C31C9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Рисуем планету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38F76-AF1A-869B-62B7-08647F2477AE}"/>
              </a:ext>
            </a:extLst>
          </p:cNvPr>
          <p:cNvSpPr txBox="1"/>
          <p:nvPr/>
        </p:nvSpPr>
        <p:spPr>
          <a:xfrm>
            <a:off x="838200" y="1659980"/>
            <a:ext cx="10515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CMyApplication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OnDisplay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GL_COLOR_BUFFER_BIT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GL_DEPTH_BUFFER_BIT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Основная текстура выбрана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Texture Unit 0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glActiveTexture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GL_TEXTURE0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GL_TEXTURE_2D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m_sphereTexture.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Текстура облаков выбрана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Texture Unit 1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glActiveTexture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GL_TEXTURE1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GL_TEXTURE_2D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m_cloudsTexture.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glUseProgram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Передаём в шейдер номер текстурного блока, к которому привязана текстура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glUniform1i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m_mainTextureSamplerLocation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glUniform1i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m_cloudsTextureSamplerLocation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m_sphere.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4343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D956-56C7-33A3-54A2-43491326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71985-A3F1-7629-A6BE-56B6BD7D1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00" t="18135" r="31100" b="15937"/>
          <a:stretch/>
        </p:blipFill>
        <p:spPr>
          <a:xfrm>
            <a:off x="6733208" y="1916832"/>
            <a:ext cx="4608512" cy="4320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7BD4D0-F708-BC39-4C3D-BB7F421A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49" t="18135" r="31351" b="15937"/>
          <a:stretch/>
        </p:blipFill>
        <p:spPr>
          <a:xfrm>
            <a:off x="983432" y="1916832"/>
            <a:ext cx="460851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F69A70-2261-433E-B376-0255720FAB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Язык программирования </a:t>
            </a:r>
            <a:r>
              <a:rPr lang="ru-RU" err="1"/>
              <a:t>шейдеров</a:t>
            </a:r>
            <a:r>
              <a:rPr lang="ru-RU"/>
              <a:t> </a:t>
            </a:r>
            <a:r>
              <a:t>GLSL</a:t>
            </a:r>
            <a:endParaRPr lang="ru-RU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7783BA-4A2E-4751-8B0E-C793A4DF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8CF6D-F371-4006-AE0C-3F942A3B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Цели, преследуемые языком шейдеров </a:t>
            </a:r>
            <a:r>
              <a:rPr lang="en-US"/>
              <a:t>OpenGL</a:t>
            </a:r>
            <a:endParaRPr 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24DDC337-1D2B-418D-94C8-D413A6D0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Язык разработан как естественное расширение OpenGL, обеспечивая тесную совместимость с его архитектурой.</a:t>
            </a:r>
          </a:p>
          <a:p>
            <a:r>
              <a:rPr lang="ru-RU" dirty="0"/>
              <a:t>GLSL рассчитан на использование гибкости и вычислительной мощности современных и будущих графических ускорителей.</a:t>
            </a:r>
          </a:p>
          <a:p>
            <a:r>
              <a:rPr lang="ru-RU" dirty="0"/>
              <a:t>GLSL абстрагирует аппаратные особенности, позволяя писать переносимый код.</a:t>
            </a:r>
          </a:p>
          <a:p>
            <a:r>
              <a:rPr lang="ru-RU" dirty="0"/>
              <a:t>Язык ориентирован на эффективное выполнение в </a:t>
            </a:r>
            <a:r>
              <a:rPr lang="ru-RU" dirty="0" err="1"/>
              <a:t>massively</a:t>
            </a:r>
            <a:r>
              <a:rPr lang="ru-RU" dirty="0"/>
              <a:t> </a:t>
            </a:r>
            <a:r>
              <a:rPr lang="ru-RU" dirty="0" err="1"/>
              <a:t>parallel</a:t>
            </a:r>
            <a:r>
              <a:rPr lang="ru-RU" dirty="0"/>
              <a:t> среде.</a:t>
            </a:r>
          </a:p>
          <a:p>
            <a:r>
              <a:rPr lang="ru-RU" dirty="0"/>
              <a:t>Синтаксис GLSL напоминает C, что облегчает изучение и применение.</a:t>
            </a:r>
          </a:p>
          <a:p>
            <a:r>
              <a:rPr lang="ru-RU" dirty="0"/>
              <a:t>Язык развивается с учётом трендов графики и архитектуры GPU, обеспечивая перспективность.</a:t>
            </a:r>
          </a:p>
          <a:p>
            <a:r>
              <a:rPr lang="ru-RU" dirty="0"/>
              <a:t>GLSL не требует от программиста ручного управления потоками — параллелизм обеспечивается автоматически.</a:t>
            </a:r>
          </a:p>
          <a:p>
            <a:r>
              <a:rPr lang="ru-RU" dirty="0"/>
              <a:t>Лёгкость отладки, тестирования и интеграции в конвейер OpenGL-приложений.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C8047C32-7A4A-431F-A7A3-79377B2F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Совместимость с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555" name="Содержимое 2">
            <a:extLst>
              <a:ext uri="{FF2B5EF4-FFF2-40B4-BE49-F238E27FC236}">
                <a16:creationId xmlns:a16="http://schemas.microsoft.com/office/drawing/2014/main" id="{F0690AF3-2938-4A88-A6BB-DFCE3FE5D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Язык </a:t>
            </a:r>
            <a:r>
              <a:rPr lang="en-US" altLang="ru-RU" dirty="0"/>
              <a:t>GLSL</a:t>
            </a:r>
            <a:r>
              <a:rPr lang="ru-RU" altLang="ru-RU" dirty="0"/>
              <a:t> разработан для использования совместно с </a:t>
            </a:r>
            <a:r>
              <a:rPr lang="en-US" altLang="ru-RU" dirty="0"/>
              <a:t>OpenGL</a:t>
            </a:r>
          </a:p>
          <a:p>
            <a:pPr lvl="1" eaLnBrk="1" hangingPunct="1"/>
            <a:r>
              <a:rPr lang="ru-RU" altLang="ru-RU" dirty="0"/>
              <a:t>Предоставляются программируемые альтернативы стандартной функциональности </a:t>
            </a:r>
            <a:r>
              <a:rPr lang="en-US" altLang="ru-RU" dirty="0"/>
              <a:t>OpenGL</a:t>
            </a:r>
          </a:p>
          <a:p>
            <a:pPr lvl="1" eaLnBrk="1" hangingPunct="1"/>
            <a:r>
              <a:rPr lang="ru-RU" altLang="ru-RU" dirty="0"/>
              <a:t>Язык и программируемые им процессоры имеют как минимум ту же функциональность, какую они заменяют</a:t>
            </a:r>
          </a:p>
          <a:p>
            <a:pPr eaLnBrk="1" hangingPunct="1"/>
            <a:r>
              <a:rPr lang="ru-RU" altLang="ru-RU" dirty="0"/>
              <a:t>Доступ к текущим состояниям </a:t>
            </a:r>
            <a:r>
              <a:rPr lang="en-US" altLang="ru-RU" dirty="0"/>
              <a:t>OpenGL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>
            <a:extLst>
              <a:ext uri="{FF2B5EF4-FFF2-40B4-BE49-F238E27FC236}">
                <a16:creationId xmlns:a16="http://schemas.microsoft.com/office/drawing/2014/main" id="{5D6438EF-4F2B-4677-A018-0BF00CB9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Использование гибкости акселераторов ближайшего будущего</a:t>
            </a:r>
          </a:p>
        </p:txBody>
      </p:sp>
      <p:sp>
        <p:nvSpPr>
          <p:cNvPr id="24579" name="Содержимое 2">
            <a:extLst>
              <a:ext uri="{FF2B5EF4-FFF2-40B4-BE49-F238E27FC236}">
                <a16:creationId xmlns:a16="http://schemas.microsoft.com/office/drawing/2014/main" id="{3229ADB0-1437-4A60-86F4-ABC84571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Язык предоставляет необходимый уровень абстракции для данной предметной области</a:t>
            </a:r>
          </a:p>
          <a:p>
            <a:pPr eaLnBrk="1" hangingPunct="1"/>
            <a:r>
              <a:rPr lang="ru-RU" altLang="ru-RU" dirty="0"/>
              <a:t>Поддержка большого количества операций над скалярными и векторными величинами</a:t>
            </a:r>
          </a:p>
          <a:p>
            <a:pPr eaLnBrk="1" hangingPunct="1"/>
            <a:r>
              <a:rPr lang="ru-RU" altLang="ru-RU" dirty="0"/>
              <a:t>Исчезла необходимость развития частичных расширений функциональности </a:t>
            </a:r>
            <a:r>
              <a:rPr lang="en-US" altLang="ru-RU" dirty="0"/>
              <a:t>OpenGL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DC270F-8924-4727-B3A7-CBD5E1B4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Независимость от графического ускорителя</a:t>
            </a:r>
          </a:p>
        </p:txBody>
      </p:sp>
      <p:sp>
        <p:nvSpPr>
          <p:cNvPr id="25603" name="Содержимое 2">
            <a:extLst>
              <a:ext uri="{FF2B5EF4-FFF2-40B4-BE49-F238E27FC236}">
                <a16:creationId xmlns:a16="http://schemas.microsoft.com/office/drawing/2014/main" id="{90CE48CF-3934-4975-8953-DB562F220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Предшествующие расширения закончились созданием интерфейсов на языке ассемблера</a:t>
            </a:r>
          </a:p>
          <a:p>
            <a:pPr lvl="1" eaLnBrk="1" hangingPunct="1"/>
            <a:r>
              <a:rPr lang="ru-RU" altLang="ru-RU" dirty="0"/>
              <a:t>Ухудшает переносимость программ</a:t>
            </a:r>
          </a:p>
          <a:p>
            <a:pPr eaLnBrk="1" hangingPunct="1"/>
            <a:r>
              <a:rPr lang="ru-RU" altLang="ru-RU" dirty="0"/>
              <a:t>Высокоуровневой язык обеспечивает уровень абстракции, достаточный для переносимости</a:t>
            </a:r>
          </a:p>
          <a:p>
            <a:pPr eaLnBrk="1" hangingPunct="1"/>
            <a:r>
              <a:rPr lang="ru-RU" altLang="ru-RU" dirty="0"/>
              <a:t>Производители ускорителей используют гибкость языка для внедрения новейших архитектур и технологий компиляции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53AC-84DD-5713-CF70-DDDE3750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BFB596-AFA2-49DC-A534-7D334C726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104" y="1825625"/>
            <a:ext cx="5521792" cy="4351338"/>
          </a:xfrm>
        </p:spPr>
      </p:pic>
    </p:spTree>
    <p:extLst>
      <p:ext uri="{BB962C8B-B14F-4D97-AF65-F5344CB8AC3E}">
        <p14:creationId xmlns:p14="http://schemas.microsoft.com/office/powerpoint/2010/main" val="3428635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BA31B-85EF-4717-B41C-8FB13305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Увеличение производительности</a:t>
            </a:r>
          </a:p>
        </p:txBody>
      </p:sp>
      <p:sp>
        <p:nvSpPr>
          <p:cNvPr id="26627" name="Содержимое 2">
            <a:extLst>
              <a:ext uri="{FF2B5EF4-FFF2-40B4-BE49-F238E27FC236}">
                <a16:creationId xmlns:a16="http://schemas.microsoft.com/office/drawing/2014/main" id="{279308B1-5E36-4F3E-B0F7-00041FBB0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Современные компиляторы высокоуровневых языков генерируют код, практически не уступающий по производительности вручную написанному коду</a:t>
            </a:r>
          </a:p>
          <a:p>
            <a:pPr eaLnBrk="1" hangingPunct="1"/>
            <a:r>
              <a:rPr lang="ru-RU" altLang="ru-RU" dirty="0"/>
              <a:t>Высокоуровневой код может с легкостью компилироваться в более компактный и быстрый код, учитывающий возможности современных графических процессоров</a:t>
            </a:r>
          </a:p>
          <a:p>
            <a:pPr lvl="1" eaLnBrk="1" hangingPunct="1"/>
            <a:r>
              <a:rPr lang="ru-RU" altLang="ru-RU" dirty="0"/>
              <a:t>Для кода на языке ассемблера может потребоваться переписывание кода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>
            <a:extLst>
              <a:ext uri="{FF2B5EF4-FFF2-40B4-BE49-F238E27FC236}">
                <a16:creationId xmlns:a16="http://schemas.microsoft.com/office/drawing/2014/main" id="{809B04B1-4370-4AB7-83EA-42F436A6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Легкость использования</a:t>
            </a:r>
          </a:p>
        </p:txBody>
      </p:sp>
      <p:sp>
        <p:nvSpPr>
          <p:cNvPr id="27651" name="Содержимое 2">
            <a:extLst>
              <a:ext uri="{FF2B5EF4-FFF2-40B4-BE49-F238E27FC236}">
                <a16:creationId xmlns:a16="http://schemas.microsoft.com/office/drawing/2014/main" id="{B36A9FA5-0BAC-4D34-8F38-9F83712E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Легкость освоения языка программистами, знакомыми с Си и Си++</a:t>
            </a:r>
          </a:p>
          <a:p>
            <a:pPr eaLnBrk="1" hangingPunct="1"/>
            <a:r>
              <a:rPr lang="ru-RU" altLang="ru-RU"/>
              <a:t>Язык для программируемых процессоров (в т.ч. и будущих) должен быть один и очень простой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B673A2-8F25-4AF5-8EF7-238AB994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Актуальность языка в будущем</a:t>
            </a:r>
          </a:p>
        </p:txBody>
      </p:sp>
      <p:sp>
        <p:nvSpPr>
          <p:cNvPr id="28675" name="Содержимое 2">
            <a:extLst>
              <a:ext uri="{FF2B5EF4-FFF2-40B4-BE49-F238E27FC236}">
                <a16:creationId xmlns:a16="http://schemas.microsoft.com/office/drawing/2014/main" id="{9A0E8B50-AB24-4C51-8D81-3695E8648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 разработке </a:t>
            </a:r>
            <a:r>
              <a:rPr lang="en-US" altLang="ru-RU"/>
              <a:t>GLSL </a:t>
            </a:r>
            <a:r>
              <a:rPr lang="ru-RU" altLang="ru-RU"/>
              <a:t>были приняты во внимание особенности ранее созданных языков, таких как </a:t>
            </a:r>
            <a:r>
              <a:rPr lang="en-US" altLang="ru-RU"/>
              <a:t>C </a:t>
            </a:r>
            <a:r>
              <a:rPr lang="ru-RU" altLang="ru-RU"/>
              <a:t>и </a:t>
            </a:r>
            <a:r>
              <a:rPr lang="en-US" altLang="ru-RU">
                <a:hlinkClick r:id="rId3"/>
              </a:rPr>
              <a:t>RenderMan</a:t>
            </a:r>
            <a:endParaRPr lang="en-US" altLang="ru-RU"/>
          </a:p>
          <a:p>
            <a:pPr eaLnBrk="1" hangingPunct="1"/>
            <a:r>
              <a:rPr lang="ru-RU" altLang="ru-RU"/>
              <a:t>Язык тщательно стандартизован</a:t>
            </a:r>
          </a:p>
          <a:p>
            <a:pPr lvl="1" eaLnBrk="1" hangingPunct="1"/>
            <a:r>
              <a:rPr lang="ru-RU" altLang="ru-RU"/>
              <a:t>Ожидается, что ранее написанные программы будут актуальны и через 10 лет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>
            <a:extLst>
              <a:ext uri="{FF2B5EF4-FFF2-40B4-BE49-F238E27FC236}">
                <a16:creationId xmlns:a16="http://schemas.microsoft.com/office/drawing/2014/main" id="{C1FCFDE3-9E4E-4096-8DE0-145E2B1D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Невмешательство в более высокие уровни параллельной обработки</a:t>
            </a:r>
          </a:p>
        </p:txBody>
      </p:sp>
      <p:sp>
        <p:nvSpPr>
          <p:cNvPr id="29699" name="Содержимое 2">
            <a:extLst>
              <a:ext uri="{FF2B5EF4-FFF2-40B4-BE49-F238E27FC236}">
                <a16:creationId xmlns:a16="http://schemas.microsoft.com/office/drawing/2014/main" id="{76053423-EBEE-463C-87A2-D04AC65D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Современные графические ускорители выполняют параллельную обработку вершин и фрагментов</a:t>
            </a:r>
          </a:p>
          <a:p>
            <a:pPr eaLnBrk="1" hangingPunct="1"/>
            <a:r>
              <a:rPr lang="ru-RU" altLang="ru-RU"/>
              <a:t>Язык проектировался с учетом возможного распараллиливания обработки на более высоких уровнях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91B78-F141-458A-8501-14E7B1439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Легкость разработки программ</a:t>
            </a:r>
          </a:p>
        </p:txBody>
      </p:sp>
      <p:sp>
        <p:nvSpPr>
          <p:cNvPr id="30723" name="Содержимое 2">
            <a:extLst>
              <a:ext uri="{FF2B5EF4-FFF2-40B4-BE49-F238E27FC236}">
                <a16:creationId xmlns:a16="http://schemas.microsoft.com/office/drawing/2014/main" id="{7205AE53-BED3-401E-94E2-CC45C06F7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Язык шейдеров </a:t>
            </a:r>
            <a:r>
              <a:rPr lang="en-US" altLang="ru-RU"/>
              <a:t>GLSL </a:t>
            </a:r>
            <a:r>
              <a:rPr lang="ru-RU" altLang="ru-RU"/>
              <a:t>не поддерживает указатели и ссылки, параметры передаются по значению</a:t>
            </a:r>
          </a:p>
          <a:p>
            <a:pPr lvl="1" eaLnBrk="1" hangingPunct="1"/>
            <a:r>
              <a:rPr lang="ru-RU" altLang="ru-RU"/>
              <a:t>Нет проблемы с алиасингом</a:t>
            </a:r>
          </a:p>
          <a:p>
            <a:pPr lvl="1" eaLnBrk="1" hangingPunct="1"/>
            <a:r>
              <a:rPr lang="ru-RU" altLang="ru-RU"/>
              <a:t>Облегчается работа оптимизирующего компилятора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>
            <a:extLst>
              <a:ext uri="{FF2B5EF4-FFF2-40B4-BE49-F238E27FC236}">
                <a16:creationId xmlns:a16="http://schemas.microsoft.com/office/drawing/2014/main" id="{A2566D78-B314-4764-92C2-63A55E63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Связь с языком </a:t>
            </a:r>
            <a:r>
              <a:rPr lang="en-US" altLang="ru-RU"/>
              <a:t>C</a:t>
            </a:r>
            <a:endParaRPr lang="ru-RU" altLang="ru-RU"/>
          </a:p>
        </p:txBody>
      </p:sp>
      <p:sp>
        <p:nvSpPr>
          <p:cNvPr id="31747" name="Содержимое 2">
            <a:extLst>
              <a:ext uri="{FF2B5EF4-FFF2-40B4-BE49-F238E27FC236}">
                <a16:creationId xmlns:a16="http://schemas.microsoft.com/office/drawing/2014/main" id="{C49D8362-1840-4ABA-A3B3-A6D72727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Точка входа в </a:t>
            </a:r>
            <a:r>
              <a:rPr lang="ru-RU" altLang="ru-RU" dirty="0" err="1"/>
              <a:t>шейдерную</a:t>
            </a:r>
            <a:r>
              <a:rPr lang="ru-RU" altLang="ru-RU" dirty="0"/>
              <a:t> программу – функция </a:t>
            </a:r>
            <a:r>
              <a:rPr lang="en-US" altLang="ru-RU" dirty="0"/>
              <a:t>void main()</a:t>
            </a:r>
            <a:r>
              <a:rPr lang="ru-RU" altLang="ru-RU" dirty="0"/>
              <a:t>,</a:t>
            </a:r>
            <a:r>
              <a:rPr lang="en-US" altLang="ru-RU" dirty="0"/>
              <a:t> </a:t>
            </a:r>
            <a:r>
              <a:rPr lang="ru-RU" altLang="ru-RU" dirty="0"/>
              <a:t>с кодом внутри фигурных скобок</a:t>
            </a:r>
          </a:p>
          <a:p>
            <a:pPr eaLnBrk="1" hangingPunct="1"/>
            <a:r>
              <a:rPr lang="ru-RU" altLang="ru-RU" dirty="0"/>
              <a:t>Константы, идентификаторы, операторы, выражения и инструкции имеют много общего с языком </a:t>
            </a:r>
            <a:r>
              <a:rPr lang="en-US" altLang="ru-RU" dirty="0"/>
              <a:t>C</a:t>
            </a:r>
          </a:p>
          <a:p>
            <a:pPr eaLnBrk="1" hangingPunct="1"/>
            <a:r>
              <a:rPr lang="ru-RU" altLang="ru-RU" dirty="0"/>
              <a:t>Циклы, ветвление, вызовы функций также аналогичны с языком </a:t>
            </a:r>
            <a:r>
              <a:rPr lang="en-US" altLang="ru-RU" dirty="0"/>
              <a:t>C</a:t>
            </a:r>
            <a:endParaRPr lang="ru-RU" altLang="ru-RU" dirty="0"/>
          </a:p>
          <a:p>
            <a:pPr eaLnBrk="1" hangingPunct="1"/>
            <a:r>
              <a:rPr lang="ru-RU" altLang="ru-RU" dirty="0"/>
              <a:t>Многострочные комментарии</a:t>
            </a:r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>
            <a:extLst>
              <a:ext uri="{FF2B5EF4-FFF2-40B4-BE49-F238E27FC236}">
                <a16:creationId xmlns:a16="http://schemas.microsoft.com/office/drawing/2014/main" id="{967FA517-8BDF-4B74-BCAB-766198C1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Дополнение к языку </a:t>
            </a:r>
            <a:r>
              <a:rPr lang="en-US" altLang="ru-RU"/>
              <a:t>C</a:t>
            </a:r>
            <a:endParaRPr lang="ru-RU" alt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B2CCA4C2-739D-4ADC-BE36-E02687AD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/>
              <a:t>Векторные типы данных для чисел с плавающей запятой, целых и булевых значений</a:t>
            </a:r>
          </a:p>
          <a:p>
            <a:pPr lvl="1"/>
            <a:r>
              <a:rPr lang="ru-RU"/>
              <a:t>2-х, 3-х и 4-х мерные векторы</a:t>
            </a:r>
          </a:p>
          <a:p>
            <a:r>
              <a:rPr lang="ru-RU"/>
              <a:t>Матричные типы данных для чисел с плавающей запятой</a:t>
            </a:r>
          </a:p>
          <a:p>
            <a:pPr lvl="1"/>
            <a:r>
              <a:rPr lang="ru-RU"/>
              <a:t>Матрицы 2</a:t>
            </a:r>
            <a:r>
              <a:rPr lang="en-US"/>
              <a:t>x2, 3x3 </a:t>
            </a:r>
            <a:r>
              <a:rPr lang="ru-RU"/>
              <a:t>и </a:t>
            </a:r>
            <a:r>
              <a:rPr lang="en-US"/>
              <a:t>4x4</a:t>
            </a:r>
          </a:p>
          <a:p>
            <a:r>
              <a:rPr lang="ru-RU"/>
              <a:t>Дискретизаторы (</a:t>
            </a:r>
            <a:r>
              <a:rPr lang="en-US"/>
              <a:t>sampler-</a:t>
            </a:r>
            <a:r>
              <a:rPr lang="ru-RU"/>
              <a:t>ы) для доступа к текстурам</a:t>
            </a:r>
          </a:p>
          <a:p>
            <a:r>
              <a:rPr lang="ru-RU"/>
              <a:t>Спецификаторы </a:t>
            </a:r>
            <a:r>
              <a:rPr lang="en-US"/>
              <a:t>attribute, uniform </a:t>
            </a:r>
            <a:r>
              <a:rPr lang="ru-RU"/>
              <a:t>и</a:t>
            </a:r>
            <a:r>
              <a:rPr lang="en-US"/>
              <a:t> varying</a:t>
            </a:r>
            <a:r>
              <a:rPr lang="ru-RU"/>
              <a:t> входных и выходных переменных</a:t>
            </a:r>
          </a:p>
          <a:p>
            <a:r>
              <a:rPr lang="ru-RU"/>
              <a:t>Встроенные переменные состояния </a:t>
            </a:r>
            <a:r>
              <a:rPr lang="en-US"/>
              <a:t>OpenGL</a:t>
            </a:r>
            <a:endParaRPr lang="ru-RU"/>
          </a:p>
          <a:p>
            <a:pPr lvl="1"/>
            <a:r>
              <a:rPr lang="ru-RU"/>
              <a:t>Начинаются с префикса </a:t>
            </a:r>
            <a:r>
              <a:rPr lang="en-US"/>
              <a:t>gl_- gl_FragColor, gl_Position</a:t>
            </a:r>
          </a:p>
          <a:p>
            <a:r>
              <a:rPr lang="ru-RU"/>
              <a:t>Множество встроенных функций, необходимых для выполнения операция над векторными и скалярными величинами</a:t>
            </a:r>
            <a:endParaRPr lang="en-US"/>
          </a:p>
          <a:p>
            <a:pPr lvl="1"/>
            <a:endParaRPr lang="en-US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>
            <a:extLst>
              <a:ext uri="{FF2B5EF4-FFF2-40B4-BE49-F238E27FC236}">
                <a16:creationId xmlns:a16="http://schemas.microsoft.com/office/drawing/2014/main" id="{74973EB2-4095-4CBE-9A58-674917ED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Дополнения</a:t>
            </a:r>
            <a:r>
              <a:rPr lang="en-US" altLang="ru-RU"/>
              <a:t> </a:t>
            </a:r>
            <a:r>
              <a:rPr lang="ru-RU" altLang="ru-RU"/>
              <a:t>к языку из </a:t>
            </a:r>
            <a:r>
              <a:rPr lang="en-US" altLang="ru-RU"/>
              <a:t>C++</a:t>
            </a:r>
            <a:endParaRPr lang="ru-RU" altLang="ru-RU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20E1145-76F7-425F-8E30-61610023F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Перегрузка функций</a:t>
            </a:r>
          </a:p>
          <a:p>
            <a:r>
              <a:rPr lang="ru-RU"/>
              <a:t>Конструкторы</a:t>
            </a:r>
          </a:p>
          <a:p>
            <a:r>
              <a:rPr lang="ru-RU"/>
              <a:t>Объявление переменных в произвольном месте программы, а не только в начале блока</a:t>
            </a:r>
          </a:p>
          <a:p>
            <a:r>
              <a:rPr lang="ru-RU"/>
              <a:t>Тип </a:t>
            </a:r>
            <a:r>
              <a:rPr lang="en-US"/>
              <a:t>bool</a:t>
            </a:r>
            <a:endParaRPr lang="ru-RU"/>
          </a:p>
          <a:p>
            <a:r>
              <a:rPr lang="ru-RU"/>
              <a:t>Однострочные комментарии</a:t>
            </a:r>
            <a:endParaRPr lang="en-US"/>
          </a:p>
          <a:p>
            <a:r>
              <a:rPr lang="ru-RU"/>
              <a:t>Функции должны быть объявлены до их первого использования одним из следующих способов</a:t>
            </a:r>
          </a:p>
          <a:p>
            <a:pPr lvl="1"/>
            <a:r>
              <a:rPr lang="ru-RU"/>
              <a:t>Определением тела функции</a:t>
            </a:r>
          </a:p>
          <a:p>
            <a:pPr lvl="1"/>
            <a:r>
              <a:rPr lang="ru-RU"/>
              <a:t>Объявлением прототипа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CEABC-3D4A-4F4F-8726-5D7FF2D2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Неподдерживаемые возможности </a:t>
            </a:r>
            <a:r>
              <a:rPr lang="en-US"/>
              <a:t>C</a:t>
            </a:r>
            <a:endParaRPr 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691F4A4A-DF11-4ECC-83CA-1FF46F88F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Отсутствие неявного приведения типов</a:t>
            </a:r>
          </a:p>
          <a:p>
            <a:pPr lvl="1"/>
            <a:r>
              <a:rPr lang="en-US"/>
              <a:t>float f = 0; // </a:t>
            </a:r>
            <a:r>
              <a:rPr lang="ru-RU"/>
              <a:t>ошибка</a:t>
            </a:r>
          </a:p>
          <a:p>
            <a:pPr lvl="1"/>
            <a:r>
              <a:rPr lang="en-US"/>
              <a:t>float f = 0.0; //</a:t>
            </a:r>
            <a:r>
              <a:rPr lang="ru-RU"/>
              <a:t> правильно</a:t>
            </a:r>
          </a:p>
          <a:p>
            <a:r>
              <a:rPr lang="ru-RU"/>
              <a:t>Нет поддержки указателей, строк, символов и операций над ними</a:t>
            </a:r>
          </a:p>
          <a:p>
            <a:r>
              <a:rPr lang="ru-RU"/>
              <a:t>Нет чисел с плавающей запятой двойной точности</a:t>
            </a:r>
          </a:p>
          <a:p>
            <a:r>
              <a:rPr lang="ru-RU"/>
              <a:t>Нет коротких, длинных и беззнаковых целых</a:t>
            </a:r>
          </a:p>
          <a:p>
            <a:r>
              <a:rPr lang="ru-RU"/>
              <a:t>Нет </a:t>
            </a:r>
            <a:r>
              <a:rPr lang="en-US"/>
              <a:t>union, enum </a:t>
            </a:r>
            <a:r>
              <a:rPr lang="ru-RU"/>
              <a:t>и побитовых операторов</a:t>
            </a:r>
          </a:p>
          <a:p>
            <a:r>
              <a:rPr lang="ru-RU"/>
              <a:t>Язык не файловый</a:t>
            </a:r>
          </a:p>
          <a:p>
            <a:pPr lvl="1"/>
            <a:r>
              <a:rPr lang="ru-RU"/>
              <a:t>Нет директив типа </a:t>
            </a:r>
            <a:r>
              <a:rPr lang="en-US"/>
              <a:t>#include </a:t>
            </a:r>
            <a:r>
              <a:rPr lang="ru-RU"/>
              <a:t>и других ссылок на имена файлов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>
            <a:extLst>
              <a:ext uri="{FF2B5EF4-FFF2-40B4-BE49-F238E27FC236}">
                <a16:creationId xmlns:a16="http://schemas.microsoft.com/office/drawing/2014/main" id="{1524BA42-7980-4BE0-845C-736AD9A9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Прочие отличия</a:t>
            </a:r>
          </a:p>
        </p:txBody>
      </p:sp>
      <p:sp>
        <p:nvSpPr>
          <p:cNvPr id="35843" name="Содержимое 2">
            <a:extLst>
              <a:ext uri="{FF2B5EF4-FFF2-40B4-BE49-F238E27FC236}">
                <a16:creationId xmlns:a16="http://schemas.microsoft.com/office/drawing/2014/main" id="{637BE999-C8CD-4997-B379-E07CEE7E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Вместо операторов приведения типов используются конструкторы</a:t>
            </a:r>
          </a:p>
          <a:p>
            <a:pPr eaLnBrk="1" hangingPunct="1"/>
            <a:r>
              <a:rPr lang="ru-RU" altLang="ru-RU" dirty="0"/>
              <a:t>Входные и выходные параметры функций передаются по значению</a:t>
            </a:r>
          </a:p>
          <a:p>
            <a:pPr lvl="1" eaLnBrk="1" hangingPunct="1"/>
            <a:r>
              <a:rPr lang="ru-RU" altLang="ru-RU" dirty="0"/>
              <a:t>Входные параметры функции обозначаются </a:t>
            </a:r>
            <a:r>
              <a:rPr lang="en-US" altLang="ru-RU" dirty="0"/>
              <a:t>in</a:t>
            </a:r>
          </a:p>
          <a:p>
            <a:pPr lvl="1" eaLnBrk="1" hangingPunct="1"/>
            <a:r>
              <a:rPr lang="ru-RU" altLang="ru-RU" dirty="0"/>
              <a:t>Выходные параметры – </a:t>
            </a:r>
            <a:r>
              <a:rPr lang="en-US" altLang="ru-RU" dirty="0"/>
              <a:t>out</a:t>
            </a:r>
          </a:p>
          <a:p>
            <a:pPr lvl="1" eaLnBrk="1" hangingPunct="1"/>
            <a:r>
              <a:rPr lang="ru-RU" altLang="ru-RU" dirty="0"/>
              <a:t>Входные и выходные одновременно – </a:t>
            </a:r>
            <a:r>
              <a:rPr lang="en-US" altLang="ru-RU" dirty="0" err="1"/>
              <a:t>inout</a:t>
            </a:r>
            <a:endParaRPr lang="en-US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B1A36C-B500-7FA5-F123-CB7B3083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 входной цвет вершины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71951-6B8D-E304-EEB2-E445B0037147}"/>
              </a:ext>
            </a:extLst>
          </p:cNvPr>
          <p:cNvSpPr txBox="1"/>
          <p:nvPr/>
        </p:nvSpPr>
        <p:spPr>
          <a:xfrm>
            <a:off x="838200" y="1690688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Вершинный шейдер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Трансформируем вершину стандартным способом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Этот код аналогичен такому: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gl_ModelViewProjectionMatrix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Формируем цвет вершины для лицевой стороны грани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1F377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gl_FrontColor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gl_Color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Фрагментный шейдер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Записываем в цвет фрагмента интерполированное значение цвета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92859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9AFB53B-998D-46FB-B9EE-0F920E8D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 dirty="0"/>
              <a:t>Основы языка программирования </a:t>
            </a:r>
            <a:r>
              <a:rPr lang="ru-RU" dirty="0" err="1"/>
              <a:t>шейдеров</a:t>
            </a:r>
            <a:r>
              <a:rPr lang="ru-RU" dirty="0"/>
              <a:t>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ECAEC-E651-DE5A-FBA8-82F2C1E46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2">
            <a:extLst>
              <a:ext uri="{FF2B5EF4-FFF2-40B4-BE49-F238E27FC236}">
                <a16:creationId xmlns:a16="http://schemas.microsoft.com/office/drawing/2014/main" id="{8A269141-B354-4E25-AA8B-001DAD77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данных</a:t>
            </a:r>
          </a:p>
        </p:txBody>
      </p:sp>
      <p:sp>
        <p:nvSpPr>
          <p:cNvPr id="66563" name="Содержимое 3">
            <a:extLst>
              <a:ext uri="{FF2B5EF4-FFF2-40B4-BE49-F238E27FC236}">
                <a16:creationId xmlns:a16="http://schemas.microsoft.com/office/drawing/2014/main" id="{6B0B890C-0BB5-4A59-9508-FDA0FC657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GLSL </a:t>
            </a:r>
            <a:r>
              <a:rPr lang="ru-RU" altLang="ru-RU"/>
              <a:t>поддерживает следующие типы данных</a:t>
            </a:r>
          </a:p>
          <a:p>
            <a:pPr lvl="1" eaLnBrk="1" hangingPunct="1"/>
            <a:r>
              <a:rPr lang="ru-RU" altLang="ru-RU"/>
              <a:t>Скалярные типы</a:t>
            </a:r>
          </a:p>
          <a:p>
            <a:pPr lvl="1" eaLnBrk="1" hangingPunct="1"/>
            <a:r>
              <a:rPr lang="ru-RU" altLang="ru-RU"/>
              <a:t>Векторы</a:t>
            </a:r>
          </a:p>
          <a:p>
            <a:pPr lvl="1" eaLnBrk="1" hangingPunct="1"/>
            <a:r>
              <a:rPr lang="ru-RU" altLang="ru-RU"/>
              <a:t>Матрицы</a:t>
            </a:r>
          </a:p>
          <a:p>
            <a:pPr lvl="1" eaLnBrk="1" hangingPunct="1"/>
            <a:r>
              <a:rPr lang="ru-RU" altLang="ru-RU"/>
              <a:t>Дискретизаторы (</a:t>
            </a:r>
            <a:r>
              <a:rPr lang="en-US" altLang="ru-RU"/>
              <a:t>samplers</a:t>
            </a:r>
            <a:r>
              <a:rPr lang="ru-RU" altLang="ru-RU"/>
              <a:t>)</a:t>
            </a:r>
          </a:p>
          <a:p>
            <a:pPr lvl="1" eaLnBrk="1" hangingPunct="1"/>
            <a:r>
              <a:rPr lang="ru-RU" altLang="ru-RU"/>
              <a:t>Структуры</a:t>
            </a:r>
          </a:p>
          <a:p>
            <a:pPr lvl="1" eaLnBrk="1" hangingPunct="1"/>
            <a:r>
              <a:rPr lang="ru-RU" altLang="ru-RU"/>
              <a:t>Массивы</a:t>
            </a:r>
          </a:p>
          <a:p>
            <a:pPr lvl="1" eaLnBrk="1" hangingPunct="1"/>
            <a:r>
              <a:rPr lang="ru-RU" altLang="ru-RU"/>
              <a:t>Тип </a:t>
            </a:r>
            <a:r>
              <a:rPr lang="en-US" altLang="ru-RU"/>
              <a:t>void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>
            <a:extLst>
              <a:ext uri="{FF2B5EF4-FFF2-40B4-BE49-F238E27FC236}">
                <a16:creationId xmlns:a16="http://schemas.microsoft.com/office/drawing/2014/main" id="{0DF4DC62-CC11-4643-B227-50188938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Скалярные типы данных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D31026FB-DF50-461E-B6B2-C7AC7750B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float –</a:t>
            </a:r>
            <a:r>
              <a:rPr lang="ru-RU"/>
              <a:t>число с плавающей запятой</a:t>
            </a:r>
          </a:p>
          <a:p>
            <a:pPr lvl="1"/>
            <a:r>
              <a:rPr lang="en-US"/>
              <a:t>float f;</a:t>
            </a:r>
          </a:p>
          <a:p>
            <a:pPr lvl="1"/>
            <a:r>
              <a:rPr lang="en-US"/>
              <a:t>float g, h = 2.4;</a:t>
            </a:r>
          </a:p>
          <a:p>
            <a:pPr lvl="1"/>
            <a:r>
              <a:rPr lang="en-US"/>
              <a:t>float scale = 3.0;</a:t>
            </a:r>
            <a:endParaRPr lang="ru-RU"/>
          </a:p>
          <a:p>
            <a:r>
              <a:rPr lang="en-US"/>
              <a:t>int – </a:t>
            </a:r>
            <a:r>
              <a:rPr lang="ru-RU"/>
              <a:t>целое число (как минимум 16 разрядов)</a:t>
            </a:r>
            <a:endParaRPr lang="en-US"/>
          </a:p>
          <a:p>
            <a:pPr lvl="1"/>
            <a:r>
              <a:rPr lang="en-US"/>
              <a:t>int i</a:t>
            </a:r>
            <a:r>
              <a:rPr lang="ru-RU"/>
              <a:t> = </a:t>
            </a:r>
            <a:r>
              <a:rPr lang="en-US"/>
              <a:t>0x18;</a:t>
            </a:r>
          </a:p>
          <a:p>
            <a:pPr lvl="1"/>
            <a:r>
              <a:rPr lang="en-US"/>
              <a:t>int numberOfTextures = 5;</a:t>
            </a:r>
          </a:p>
          <a:p>
            <a:pPr lvl="1"/>
            <a:r>
              <a:rPr lang="ru-RU"/>
              <a:t>Особенности: нет побитовых операций, не происходит переполнения или исчезновения значащих разрядов</a:t>
            </a:r>
          </a:p>
          <a:p>
            <a:r>
              <a:rPr lang="en-US"/>
              <a:t>bool – </a:t>
            </a:r>
            <a:r>
              <a:rPr lang="ru-RU"/>
              <a:t>булева переменная</a:t>
            </a:r>
            <a:endParaRPr lang="en-US"/>
          </a:p>
          <a:p>
            <a:pPr lvl="1"/>
            <a:r>
              <a:rPr lang="en-US"/>
              <a:t>bool pointIsOutsideThePlane;</a:t>
            </a:r>
          </a:p>
          <a:p>
            <a:pPr lvl="1"/>
            <a:r>
              <a:rPr lang="en-US"/>
              <a:t>bool overflow;</a:t>
            </a:r>
            <a:endParaRPr lang="ru-RU"/>
          </a:p>
          <a:p>
            <a:pPr lvl="1"/>
            <a:r>
              <a:rPr lang="ru-RU"/>
              <a:t>Конструкции </a:t>
            </a:r>
            <a:r>
              <a:rPr lang="en-US"/>
              <a:t>if-else </a:t>
            </a:r>
            <a:r>
              <a:rPr lang="ru-RU"/>
              <a:t>принимают только булевы значения</a:t>
            </a:r>
            <a:endParaRPr lang="ru-RU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>
            <a:extLst>
              <a:ext uri="{FF2B5EF4-FFF2-40B4-BE49-F238E27FC236}">
                <a16:creationId xmlns:a16="http://schemas.microsoft.com/office/drawing/2014/main" id="{F430CD9B-72FE-4985-815B-B2C9B5784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Векторные типы данных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2E497905-D8A9-421F-A0AF-846ADA67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Векторы чисел</a:t>
            </a:r>
            <a:r>
              <a:rPr lang="en-US"/>
              <a:t> c</a:t>
            </a:r>
            <a:r>
              <a:rPr lang="ru-RU"/>
              <a:t> плавающей запятой</a:t>
            </a:r>
          </a:p>
          <a:p>
            <a:pPr lvl="1"/>
            <a:r>
              <a:rPr lang="en-US"/>
              <a:t>vec</a:t>
            </a:r>
            <a:r>
              <a:rPr lang="ru-RU"/>
              <a:t>2, </a:t>
            </a:r>
            <a:r>
              <a:rPr lang="en-US"/>
              <a:t>vec3, vec4</a:t>
            </a:r>
          </a:p>
          <a:p>
            <a:pPr lvl="2"/>
            <a:r>
              <a:rPr lang="en-US"/>
              <a:t>vec3 normal;</a:t>
            </a:r>
            <a:endParaRPr lang="ru-RU"/>
          </a:p>
          <a:p>
            <a:pPr lvl="2"/>
            <a:r>
              <a:rPr lang="en-US"/>
              <a:t>vec4 color = vec4(0.3, 0.1, 0.2, 1.0);</a:t>
            </a:r>
          </a:p>
          <a:p>
            <a:r>
              <a:rPr lang="ru-RU"/>
              <a:t>Векторы целых чисел</a:t>
            </a:r>
          </a:p>
          <a:p>
            <a:pPr lvl="1"/>
            <a:r>
              <a:rPr lang="en-US"/>
              <a:t>ivec2, ivec3, ivec4</a:t>
            </a:r>
          </a:p>
          <a:p>
            <a:pPr lvl="2"/>
            <a:r>
              <a:rPr lang="en-US"/>
              <a:t>ivec3 v(3, 2, 1);</a:t>
            </a:r>
          </a:p>
          <a:p>
            <a:r>
              <a:rPr lang="ru-RU"/>
              <a:t>Векторы булевых значений</a:t>
            </a:r>
          </a:p>
          <a:p>
            <a:pPr lvl="1"/>
            <a:r>
              <a:rPr lang="en-US"/>
              <a:t>bvec2, bvec3, bvec4</a:t>
            </a:r>
          </a:p>
          <a:p>
            <a:pPr lvl="2"/>
            <a:r>
              <a:rPr lang="en-US"/>
              <a:t>bvec2 usage(true, false);</a:t>
            </a:r>
          </a:p>
          <a:p>
            <a:pPr lvl="2"/>
            <a:r>
              <a:rPr lang="en-US"/>
              <a:t>bvec3 intersectionFlags;</a:t>
            </a:r>
            <a:endParaRPr lang="ru-RU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1">
            <a:extLst>
              <a:ext uri="{FF2B5EF4-FFF2-40B4-BE49-F238E27FC236}">
                <a16:creationId xmlns:a16="http://schemas.microsoft.com/office/drawing/2014/main" id="{85B8B12E-65AC-444D-B81F-C2E766EA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Адресация элементов вектора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01180C4-802A-4371-A43D-8E182B64B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По индексам</a:t>
            </a:r>
          </a:p>
          <a:p>
            <a:pPr lvl="1"/>
            <a:r>
              <a:rPr lang="en-US"/>
              <a:t>pos[3] = 5.0;</a:t>
            </a:r>
          </a:p>
          <a:p>
            <a:r>
              <a:rPr lang="ru-RU"/>
              <a:t>По именам</a:t>
            </a:r>
          </a:p>
          <a:p>
            <a:pPr lvl="1"/>
            <a:r>
              <a:rPr lang="ru-RU"/>
              <a:t>Вектор рассматривается как координаты или направление:</a:t>
            </a:r>
            <a:r>
              <a:rPr lang="en-US"/>
              <a:t> x, y, z, w</a:t>
            </a:r>
          </a:p>
          <a:p>
            <a:pPr lvl="2"/>
            <a:r>
              <a:rPr lang="en-US"/>
              <a:t>position.z -= 1.0;</a:t>
            </a:r>
          </a:p>
          <a:p>
            <a:pPr lvl="1"/>
            <a:r>
              <a:rPr lang="ru-RU"/>
              <a:t>Вектор рассматривается как значение цвета: </a:t>
            </a:r>
            <a:r>
              <a:rPr lang="en-US"/>
              <a:t>r, g, b, a</a:t>
            </a:r>
          </a:p>
          <a:p>
            <a:pPr lvl="2"/>
            <a:r>
              <a:rPr lang="en-US"/>
              <a:t>gl_Color.g = 0.1;</a:t>
            </a:r>
            <a:endParaRPr lang="ru-RU"/>
          </a:p>
          <a:p>
            <a:pPr lvl="1"/>
            <a:r>
              <a:rPr lang="ru-RU"/>
              <a:t>Вектор рассматривается как координаты текстуры: </a:t>
            </a:r>
            <a:r>
              <a:rPr lang="en-US"/>
              <a:t>s, t, p, q</a:t>
            </a:r>
          </a:p>
          <a:p>
            <a:pPr lvl="2"/>
            <a:r>
              <a:rPr lang="en-US"/>
              <a:t>gl_TexCoord[1].s = 0.4;</a:t>
            </a:r>
          </a:p>
          <a:p>
            <a:pPr lvl="1"/>
            <a:endParaRPr lang="ru-RU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1">
            <a:extLst>
              <a:ext uri="{FF2B5EF4-FFF2-40B4-BE49-F238E27FC236}">
                <a16:creationId xmlns:a16="http://schemas.microsoft.com/office/drawing/2014/main" id="{59A684BD-4A21-43B9-8F66-957DED78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Матрицы</a:t>
            </a:r>
          </a:p>
        </p:txBody>
      </p:sp>
      <p:sp>
        <p:nvSpPr>
          <p:cNvPr id="70659" name="Содержимое 2">
            <a:extLst>
              <a:ext uri="{FF2B5EF4-FFF2-40B4-BE49-F238E27FC236}">
                <a16:creationId xmlns:a16="http://schemas.microsoft.com/office/drawing/2014/main" id="{9D3128AE-A3BA-405B-8395-A1B9A9DE8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</a:t>
            </a:r>
            <a:r>
              <a:rPr lang="en-US" altLang="ru-RU"/>
              <a:t>GLSL</a:t>
            </a:r>
            <a:r>
              <a:rPr lang="ru-RU" altLang="ru-RU"/>
              <a:t> поддерживаются встроенные матрицы из чисел с плавающей запятой</a:t>
            </a:r>
          </a:p>
          <a:p>
            <a:pPr lvl="1" eaLnBrk="1" hangingPunct="1"/>
            <a:r>
              <a:rPr lang="en-US" altLang="ru-RU"/>
              <a:t>mat2</a:t>
            </a:r>
          </a:p>
          <a:p>
            <a:pPr lvl="1" eaLnBrk="1" hangingPunct="1"/>
            <a:r>
              <a:rPr lang="en-US" altLang="ru-RU"/>
              <a:t>mat3</a:t>
            </a:r>
          </a:p>
          <a:p>
            <a:pPr lvl="1" eaLnBrk="1" hangingPunct="1"/>
            <a:r>
              <a:rPr lang="en-US" altLang="ru-RU"/>
              <a:t>mat4</a:t>
            </a:r>
          </a:p>
          <a:p>
            <a:pPr eaLnBrk="1" hangingPunct="1"/>
            <a:r>
              <a:rPr lang="ru-RU" altLang="ru-RU"/>
              <a:t>Матрицу можно рассматривать как массив столбцов векторов</a:t>
            </a:r>
          </a:p>
          <a:p>
            <a:pPr lvl="1" eaLnBrk="1" hangingPunct="1"/>
            <a:r>
              <a:rPr lang="en-US" altLang="ru-RU"/>
              <a:t>mat4 transform;</a:t>
            </a:r>
            <a:br>
              <a:rPr lang="en-US" altLang="ru-RU"/>
            </a:br>
            <a:r>
              <a:rPr lang="en-US" altLang="ru-RU"/>
              <a:t>vec4 col2 = transform[2]; // </a:t>
            </a:r>
            <a:r>
              <a:rPr lang="ru-RU" altLang="ru-RU"/>
              <a:t>третий столбец матрицы</a:t>
            </a:r>
            <a:endParaRPr lang="en-US" altLang="ru-RU"/>
          </a:p>
          <a:p>
            <a:pPr lvl="1" eaLnBrk="1" hangingPunct="1">
              <a:buFont typeface="Wingdings 2" panose="05020102010507070707" pitchFamily="18" charset="2"/>
              <a:buNone/>
            </a:pPr>
            <a:endParaRPr lang="ru-RU" altLang="ru-RU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>
            <a:extLst>
              <a:ext uri="{FF2B5EF4-FFF2-40B4-BE49-F238E27FC236}">
                <a16:creationId xmlns:a16="http://schemas.microsoft.com/office/drawing/2014/main" id="{2BBBB03D-AB56-400E-85CF-52238F50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Дискретизаторы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2F1E605D-0F7C-431A-9A07-E91EFB457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В стандарте </a:t>
            </a:r>
            <a:r>
              <a:rPr lang="en-US"/>
              <a:t>OpenGL </a:t>
            </a:r>
            <a:r>
              <a:rPr lang="ru-RU"/>
              <a:t>не определено, в каком виде будут реализованы текстурные модули</a:t>
            </a:r>
          </a:p>
          <a:p>
            <a:r>
              <a:rPr lang="ru-RU"/>
              <a:t>Доступ к текстурному объекту (выборка из текстуры) осуществляется при помощи дискретизатора (</a:t>
            </a:r>
            <a:r>
              <a:rPr lang="en-US"/>
              <a:t>sampler)</a:t>
            </a:r>
          </a:p>
          <a:p>
            <a:r>
              <a:rPr lang="ru-RU"/>
              <a:t>Типы дискретизаторов</a:t>
            </a:r>
          </a:p>
          <a:p>
            <a:pPr lvl="1"/>
            <a:r>
              <a:rPr lang="en-US"/>
              <a:t>sampler1D</a:t>
            </a:r>
          </a:p>
          <a:p>
            <a:pPr lvl="1"/>
            <a:r>
              <a:rPr lang="en-US"/>
              <a:t>sampler2D</a:t>
            </a:r>
          </a:p>
          <a:p>
            <a:pPr lvl="1"/>
            <a:r>
              <a:rPr lang="en-US"/>
              <a:t>sampler3D</a:t>
            </a:r>
          </a:p>
          <a:p>
            <a:pPr lvl="1"/>
            <a:r>
              <a:rPr lang="en-US"/>
              <a:t>samplerCube</a:t>
            </a:r>
          </a:p>
          <a:p>
            <a:pPr lvl="1"/>
            <a:r>
              <a:rPr lang="en-US"/>
              <a:t>sampler1DShadow</a:t>
            </a:r>
          </a:p>
          <a:p>
            <a:pPr lvl="1"/>
            <a:r>
              <a:rPr lang="en-US"/>
              <a:t>sampler2DShadow</a:t>
            </a:r>
            <a:endParaRPr lang="ru-RU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Заголовок 1">
            <a:extLst>
              <a:ext uri="{FF2B5EF4-FFF2-40B4-BE49-F238E27FC236}">
                <a16:creationId xmlns:a16="http://schemas.microsoft.com/office/drawing/2014/main" id="{D9622486-134F-4311-AED4-27C2B39D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Структуры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6AE4C7D0-A8C3-414B-B9B1-B0CB44A15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Объявление структуры похоже на их объявление в языке </a:t>
            </a:r>
            <a:r>
              <a:rPr lang="en-US" dirty="0"/>
              <a:t>C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LightSource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vec3 position;</a:t>
            </a:r>
            <a:br>
              <a:rPr lang="en-US" dirty="0"/>
            </a:br>
            <a:r>
              <a:rPr lang="en-US" dirty="0"/>
              <a:t>    vec3 color;</a:t>
            </a:r>
            <a:br>
              <a:rPr lang="en-US" dirty="0"/>
            </a:br>
            <a:r>
              <a:rPr lang="en-US" dirty="0"/>
              <a:t>};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LightSource</a:t>
            </a:r>
            <a:r>
              <a:rPr lang="en-US" dirty="0"/>
              <a:t> light1;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Структуры могут быть объявлены внутри других структур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В состав структур могут входить массивы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Битовые поля не поддерживаются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Заголовок 1">
            <a:extLst>
              <a:ext uri="{FF2B5EF4-FFF2-40B4-BE49-F238E27FC236}">
                <a16:creationId xmlns:a16="http://schemas.microsoft.com/office/drawing/2014/main" id="{C330DAA0-B731-4B0E-96F0-49030ED0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Массивы</a:t>
            </a:r>
          </a:p>
        </p:txBody>
      </p:sp>
      <p:sp>
        <p:nvSpPr>
          <p:cNvPr id="73731" name="Содержимое 2">
            <a:extLst>
              <a:ext uri="{FF2B5EF4-FFF2-40B4-BE49-F238E27FC236}">
                <a16:creationId xmlns:a16="http://schemas.microsoft.com/office/drawing/2014/main" id="{CFAC3506-3585-452D-BC3E-50D70877C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Язык допускает создание массивов любых типов</a:t>
            </a:r>
          </a:p>
          <a:p>
            <a:pPr lvl="1" eaLnBrk="1" hangingPunct="1"/>
            <a:r>
              <a:rPr lang="en-US" altLang="ru-RU"/>
              <a:t>vec4 points[10]; // </a:t>
            </a:r>
            <a:r>
              <a:rPr lang="ru-RU" altLang="ru-RU"/>
              <a:t>массив из 10 элементов (индексы от 0 до 9)</a:t>
            </a:r>
            <a:br>
              <a:rPr lang="ru-RU" altLang="ru-RU"/>
            </a:br>
            <a:r>
              <a:rPr lang="en-US" altLang="ru-RU"/>
              <a:t>points[3].x = 3</a:t>
            </a:r>
            <a:r>
              <a:rPr lang="ru-RU" altLang="ru-RU"/>
              <a:t>.0</a:t>
            </a:r>
            <a:r>
              <a:rPr lang="en-US" altLang="ru-RU"/>
              <a:t>; // </a:t>
            </a:r>
            <a:r>
              <a:rPr lang="ru-RU" altLang="ru-RU"/>
              <a:t>ссылка на четвертый элемент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69160-35FA-4F64-A273-DE4F84CA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Объявление массивов без указания размеров</a:t>
            </a:r>
            <a:endParaRPr 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BBA444C9-E5F0-44DC-BA0A-77ABF8CD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Допускается объявлять массивы без указания размера, если выполняется одно из условий:</a:t>
            </a:r>
          </a:p>
          <a:p>
            <a:pPr lvl="1"/>
            <a:r>
              <a:rPr lang="ru-RU"/>
              <a:t>Перед ссылкой на массив он объявлен еще раз с указанием размера того же типа</a:t>
            </a:r>
          </a:p>
          <a:p>
            <a:pPr lvl="2"/>
            <a:r>
              <a:rPr lang="en-US"/>
              <a:t>vec4 points[]; //</a:t>
            </a:r>
            <a:r>
              <a:rPr lang="ru-RU"/>
              <a:t> размер неизвестен</a:t>
            </a:r>
            <a:br>
              <a:rPr lang="en-US"/>
            </a:br>
            <a:r>
              <a:rPr lang="en-US"/>
              <a:t>vec4 points[10];</a:t>
            </a:r>
            <a:r>
              <a:rPr lang="ru-RU"/>
              <a:t> </a:t>
            </a:r>
            <a:r>
              <a:rPr lang="en-US"/>
              <a:t>// </a:t>
            </a:r>
            <a:r>
              <a:rPr lang="ru-RU"/>
              <a:t>размер 10 элементов</a:t>
            </a:r>
            <a:br>
              <a:rPr lang="ru-RU"/>
            </a:br>
            <a:r>
              <a:rPr lang="en-US"/>
              <a:t>vec4 points[]; // </a:t>
            </a:r>
            <a:r>
              <a:rPr lang="ru-RU"/>
              <a:t>ошибка – размер уже определен</a:t>
            </a:r>
            <a:br>
              <a:rPr lang="ru-RU"/>
            </a:br>
            <a:r>
              <a:rPr lang="en-US"/>
              <a:t>vec4 points[20]; // </a:t>
            </a:r>
            <a:r>
              <a:rPr lang="ru-RU"/>
              <a:t>ошибка – размер уже определен</a:t>
            </a:r>
          </a:p>
          <a:p>
            <a:pPr lvl="1"/>
            <a:r>
              <a:rPr lang="ru-RU"/>
              <a:t>Индексы, ссылающиеся на массив – константы времени компиляции</a:t>
            </a:r>
          </a:p>
          <a:p>
            <a:pPr lvl="2"/>
            <a:r>
              <a:rPr lang="en-US"/>
              <a:t>vec4 points[]; // </a:t>
            </a:r>
            <a:r>
              <a:rPr lang="ru-RU"/>
              <a:t>размер неизвестен</a:t>
            </a:r>
            <a:br>
              <a:rPr lang="en-US"/>
            </a:br>
            <a:r>
              <a:rPr lang="en-US"/>
              <a:t>points[3].z = 0.3; //</a:t>
            </a:r>
            <a:r>
              <a:rPr lang="ru-RU"/>
              <a:t> размер – 4 элемента</a:t>
            </a:r>
            <a:br>
              <a:rPr lang="ru-RU"/>
            </a:br>
            <a:r>
              <a:rPr lang="en-US"/>
              <a:t>points[5].y = 3.4; // </a:t>
            </a:r>
            <a:r>
              <a:rPr lang="ru-RU"/>
              <a:t>размер – 6 элементов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84"/>
  <p:tag name="ISPRING_ULTRA_SCORM_DURATION" val="3600"/>
  <p:tag name="ISPRINGONLINETITLE" val="История развития OpenGL"/>
  <p:tag name="ISPRINGONLINETAGS" val="компьютерная графика GLSL лекция шейдеры шейдер shader"/>
  <p:tag name="ISPRINGONLINETOPIC" val="Education"/>
  <p:tag name="ISPRINGONLINELANG" val="ru"/>
  <p:tag name="ISPRINGONLINEALLOWACCESS" val="1"/>
  <p:tag name="ISPRINGONLINEUPLOADPRESENTATION" val="0"/>
  <p:tag name="ISPRINGONLINEALLOWDOWNLOAD" val="0"/>
  <p:tag name="ISPRING_RESOURCE_PATHS_HASH_2" val="d663f91066571a2784af6671dcdccc765cfad198"/>
  <p:tag name="ISPRING_RESOURCE_PATHS_HASH_PRESENTER" val="90b0d410ae79f231ceb6c5f82b11a78f7c9cc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4211</TotalTime>
  <Words>7901</Words>
  <Application>Microsoft Office PowerPoint</Application>
  <PresentationFormat>Widescreen</PresentationFormat>
  <Paragraphs>1154</Paragraphs>
  <Slides>117</Slides>
  <Notes>71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4" baseType="lpstr">
      <vt:lpstr>Arial</vt:lpstr>
      <vt:lpstr>Calibri</vt:lpstr>
      <vt:lpstr>Calibri Light</vt:lpstr>
      <vt:lpstr>Consolas</vt:lpstr>
      <vt:lpstr>Courier New</vt:lpstr>
      <vt:lpstr>Wingdings 2</vt:lpstr>
      <vt:lpstr>Office Theme</vt:lpstr>
      <vt:lpstr>Программирование графики с помощью шейдеров</vt:lpstr>
      <vt:lpstr>Кратко об OpenGL</vt:lpstr>
      <vt:lpstr>Хронология OpenGL</vt:lpstr>
      <vt:lpstr>Open GL 2.0</vt:lpstr>
      <vt:lpstr>Что такое шейдер?</vt:lpstr>
      <vt:lpstr>Типы шейдеров</vt:lpstr>
      <vt:lpstr>Пример простейшего шейдера</vt:lpstr>
      <vt:lpstr>Результат</vt:lpstr>
      <vt:lpstr>Используем входной цвет вершины</vt:lpstr>
      <vt:lpstr>Результат</vt:lpstr>
      <vt:lpstr>Место шейдеров в графическом конвейере</vt:lpstr>
      <vt:lpstr>Применение шейдеров</vt:lpstr>
      <vt:lpstr>Вершинный процессор</vt:lpstr>
      <vt:lpstr>Входные и выходные данные вершинного процессора</vt:lpstr>
      <vt:lpstr>Uniform-переменные</vt:lpstr>
      <vt:lpstr>Объявление uniform-перменных</vt:lpstr>
      <vt:lpstr>Attribute-переменные</vt:lpstr>
      <vt:lpstr>PowerPoint Presentation</vt:lpstr>
      <vt:lpstr>Varying-переменные</vt:lpstr>
      <vt:lpstr>PowerPoint Presentation</vt:lpstr>
      <vt:lpstr>Фрагментный процессор</vt:lpstr>
      <vt:lpstr>Входные и выходные данные фрагментного процессора</vt:lpstr>
      <vt:lpstr>Что не делает фрагментный шейдер</vt:lpstr>
      <vt:lpstr>Входные и выходные данные фрагментного процессора</vt:lpstr>
      <vt:lpstr>Загрузка, компиляция и компоновка шейдерных программ</vt:lpstr>
      <vt:lpstr>Модель подготовки OpenGL-шейдеров</vt:lpstr>
      <vt:lpstr>Процесс подготовки и использования шейдеров в OpenGL</vt:lpstr>
      <vt:lpstr>Шаг 1 – создание шейдерного объекта</vt:lpstr>
      <vt:lpstr>Пример создания шейдера</vt:lpstr>
      <vt:lpstr>PowerPoint Presentation</vt:lpstr>
      <vt:lpstr>Шаг 2 – загрузка исходного кода шейдера в шейдерный объект</vt:lpstr>
      <vt:lpstr>Установка кода шейдера</vt:lpstr>
      <vt:lpstr>Шаг 3 – компиляция шейдерного объекта</vt:lpstr>
      <vt:lpstr>PowerPoint Presentation</vt:lpstr>
      <vt:lpstr>Проверка статуса</vt:lpstr>
      <vt:lpstr>Шаг 4 – создание программного объекта</vt:lpstr>
      <vt:lpstr>PowerPoint Presentation</vt:lpstr>
      <vt:lpstr>Шаг 5 – связывание шейдерных объектов с программным объектом</vt:lpstr>
      <vt:lpstr>PowerPoint Presentation</vt:lpstr>
      <vt:lpstr>Шаг 6 – компоновка шейдерной программы</vt:lpstr>
      <vt:lpstr>Компоновка программы</vt:lpstr>
      <vt:lpstr>Шаг 7 – валидация программного объекта</vt:lpstr>
      <vt:lpstr>PowerPoint Presentation</vt:lpstr>
      <vt:lpstr>PowerPoint Presentation</vt:lpstr>
      <vt:lpstr>Собираем всё вместе</vt:lpstr>
      <vt:lpstr>PowerPoint Presentation</vt:lpstr>
      <vt:lpstr>PowerPoint Presentation</vt:lpstr>
      <vt:lpstr>Шаг 8 – установка шейдерной программы как часть текущего состояния OpenGL</vt:lpstr>
      <vt:lpstr>Рисуем куб</vt:lpstr>
      <vt:lpstr>PowerPoint Presentation</vt:lpstr>
      <vt:lpstr>Фрагментный шейдер диффузного освещения</vt:lpstr>
      <vt:lpstr>Передача параметров в шейдерную программу</vt:lpstr>
      <vt:lpstr>Передача значений uniform-переменных в шейдерную программу</vt:lpstr>
      <vt:lpstr>Шейдер рисования круга</vt:lpstr>
      <vt:lpstr>PowerPoint Presentation</vt:lpstr>
      <vt:lpstr>Передаём uniform параметры шейдерной программе</vt:lpstr>
      <vt:lpstr>Демо</vt:lpstr>
      <vt:lpstr>Явное указание расположения uniform-переменных</vt:lpstr>
      <vt:lpstr>Изменения в коде шейдера</vt:lpstr>
      <vt:lpstr>Больше не нужно сохранять location</vt:lpstr>
      <vt:lpstr>Передача атрибутов вершин шейдерной программе</vt:lpstr>
      <vt:lpstr>Шейдер, использующий  пользовательские атрибуты</vt:lpstr>
      <vt:lpstr>Пример передачи значения attribute-переменной отдельно взятой вершины</vt:lpstr>
      <vt:lpstr>Пример передачи массива attribute-переменных шейдеру</vt:lpstr>
      <vt:lpstr>PowerPoint Presentation</vt:lpstr>
      <vt:lpstr>PowerPoint Presentation</vt:lpstr>
      <vt:lpstr>Demo</vt:lpstr>
      <vt:lpstr>Явное указание расположения attribute-переменных</vt:lpstr>
      <vt:lpstr>Работа с текстурами в шейдерах</vt:lpstr>
      <vt:lpstr>Шейдеры текстуры и облаков</vt:lpstr>
      <vt:lpstr>Текстура Земной поверхности</vt:lpstr>
      <vt:lpstr>Текстура дополнительной информации о поверхности</vt:lpstr>
      <vt:lpstr>Рисуем планету</vt:lpstr>
      <vt:lpstr>Demo</vt:lpstr>
      <vt:lpstr>Язык программирования шейдеров GLSL</vt:lpstr>
      <vt:lpstr>Цели, преследуемые языком шейдеров OpenGL</vt:lpstr>
      <vt:lpstr>Совместимость с OpenGL</vt:lpstr>
      <vt:lpstr>Использование гибкости акселераторов ближайшего будущего</vt:lpstr>
      <vt:lpstr>Независимость от графического ускорителя</vt:lpstr>
      <vt:lpstr>Увеличение производительности</vt:lpstr>
      <vt:lpstr>Легкость использования</vt:lpstr>
      <vt:lpstr>Актуальность языка в будущем</vt:lpstr>
      <vt:lpstr>Невмешательство в более высокие уровни параллельной обработки</vt:lpstr>
      <vt:lpstr>Легкость разработки программ</vt:lpstr>
      <vt:lpstr>Связь с языком C</vt:lpstr>
      <vt:lpstr>Дополнение к языку C</vt:lpstr>
      <vt:lpstr>Дополнения к языку из C++</vt:lpstr>
      <vt:lpstr>Неподдерживаемые возможности C</vt:lpstr>
      <vt:lpstr>Прочие отличия</vt:lpstr>
      <vt:lpstr>Основы языка программирования шейдеров OpenGL</vt:lpstr>
      <vt:lpstr>Типы данных</vt:lpstr>
      <vt:lpstr>Скалярные типы данных</vt:lpstr>
      <vt:lpstr>Векторные типы данных</vt:lpstr>
      <vt:lpstr>Адресация элементов вектора</vt:lpstr>
      <vt:lpstr>Матрицы</vt:lpstr>
      <vt:lpstr>Дискретизаторы</vt:lpstr>
      <vt:lpstr>Структуры</vt:lpstr>
      <vt:lpstr>Массивы</vt:lpstr>
      <vt:lpstr>Объявление массивов без указания размеров</vt:lpstr>
      <vt:lpstr>Тип void</vt:lpstr>
      <vt:lpstr>Объявления и область видимости</vt:lpstr>
      <vt:lpstr>Согласование и преобразование типов</vt:lpstr>
      <vt:lpstr>Инициализаторы</vt:lpstr>
      <vt:lpstr>Инициализация составных типов</vt:lpstr>
      <vt:lpstr>Спецификаторы переменных</vt:lpstr>
      <vt:lpstr>Переменные без спецификаторов</vt:lpstr>
      <vt:lpstr>Последовательное выполнение</vt:lpstr>
      <vt:lpstr>Функции, определяемые пользователем</vt:lpstr>
      <vt:lpstr>Примеры объявления функций</vt:lpstr>
      <vt:lpstr>Встроенные функции</vt:lpstr>
      <vt:lpstr>Операции</vt:lpstr>
      <vt:lpstr>Обращение к компонентам векторов и Swizzling</vt:lpstr>
      <vt:lpstr>Покомпонентные операции</vt:lpstr>
      <vt:lpstr>Препроцессор</vt:lpstr>
      <vt:lpstr>Обработка ошибок</vt:lpstr>
      <vt:lpstr>Ссылки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развития OpenGL</dc:title>
  <dc:creator>Aleksey Malov</dc:creator>
  <cp:lastModifiedBy>Алексей Малов</cp:lastModifiedBy>
  <cp:revision>207</cp:revision>
  <dcterms:created xsi:type="dcterms:W3CDTF">2008-11-30T13:41:23Z</dcterms:created>
  <dcterms:modified xsi:type="dcterms:W3CDTF">2025-05-27T18:50:03Z</dcterms:modified>
</cp:coreProperties>
</file>